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Raleway SemiBold"/>
      <p:regular r:id="rId37"/>
      <p:bold r:id="rId38"/>
      <p:italic r:id="rId39"/>
      <p:boldItalic r:id="rId40"/>
    </p:embeddedFont>
    <p:embeddedFont>
      <p:font typeface="Raleway Medium"/>
      <p:regular r:id="rId41"/>
      <p:bold r:id="rId42"/>
      <p:italic r:id="rId43"/>
      <p:boldItalic r:id="rId44"/>
    </p:embeddedFont>
    <p:embeddedFont>
      <p:font typeface="Helvetica Neue"/>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reya Mah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SemiBold-boldItalic.fntdata"/><Relationship Id="rId20" Type="http://schemas.openxmlformats.org/officeDocument/2006/relationships/slide" Target="slides/slide13.xml"/><Relationship Id="rId42" Type="http://schemas.openxmlformats.org/officeDocument/2006/relationships/font" Target="fonts/RalewayMedium-bold.fntdata"/><Relationship Id="rId41" Type="http://schemas.openxmlformats.org/officeDocument/2006/relationships/font" Target="fonts/RalewayMedium-regular.fntdata"/><Relationship Id="rId22" Type="http://schemas.openxmlformats.org/officeDocument/2006/relationships/slide" Target="slides/slide15.xml"/><Relationship Id="rId44" Type="http://schemas.openxmlformats.org/officeDocument/2006/relationships/font" Target="fonts/RalewayMedium-boldItalic.fntdata"/><Relationship Id="rId21" Type="http://schemas.openxmlformats.org/officeDocument/2006/relationships/slide" Target="slides/slide14.xml"/><Relationship Id="rId43" Type="http://schemas.openxmlformats.org/officeDocument/2006/relationships/font" Target="fonts/RalewayMedium-italic.fntdata"/><Relationship Id="rId24" Type="http://schemas.openxmlformats.org/officeDocument/2006/relationships/slide" Target="slides/slide17.xml"/><Relationship Id="rId46" Type="http://schemas.openxmlformats.org/officeDocument/2006/relationships/font" Target="fonts/HelveticaNeue-bold.fntdata"/><Relationship Id="rId23" Type="http://schemas.openxmlformats.org/officeDocument/2006/relationships/slide" Target="slides/slide16.xml"/><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HelveticaNeue-boldItalic.fntdata"/><Relationship Id="rId25" Type="http://schemas.openxmlformats.org/officeDocument/2006/relationships/slide" Target="slides/slide18.xml"/><Relationship Id="rId47" Type="http://schemas.openxmlformats.org/officeDocument/2006/relationships/font" Target="fonts/HelveticaNeue-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alewaySemiBold-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alewaySemiBold-italic.fntdata"/><Relationship Id="rId16" Type="http://schemas.openxmlformats.org/officeDocument/2006/relationships/slide" Target="slides/slide9.xml"/><Relationship Id="rId38" Type="http://schemas.openxmlformats.org/officeDocument/2006/relationships/font" Target="fonts/RalewaySemiBold-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13T19:48:54.971">
    <p:pos x="704" y="2010"/>
    <p:text>Online Surveys have the highest reported social weakness, with the value extending beyond 120 on the scale. This suggests that respondents taking online surveys reported more feelings or experiences of social weakness compared to other modes.
Phone Surveys show the next highest level of reported social weakness, though it is significantly lower than online, somewhere around the mid-50s on the scale.
In-Person Surveys have the lowest association with social weakness, just below the level reported for phone surveys, indicating the least social weakness among respondents of this survey mode.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beaf5207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cbeaf5207e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beaf5207e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cbeaf5207e_1_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beaf5207e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cbeaf5207e_1_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beaf5207e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cbeaf5207e_1_1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beaf5207e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cbeaf5207e_1_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bef4e942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cbef4e9420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bef4e942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cbef4e9420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bef4e942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cbef4e9420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bef4e942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cbef4e9420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bef4e942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cbef4e9420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bef4e942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cbef4e9420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beaf5207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cbeaf5207e_1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bef4e94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cbef4e942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bef4e942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cbef4e9420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beaf5207e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cbeaf5207e_1_1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beaf5207e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cbeaf5207e_1_1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bef4e942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cbef4e9420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beaf5207e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cbeaf5207e_1_1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cbef4e942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cbef4e9420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bef4e9420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cbef4e9420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bef4e9420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cbef4e9420_1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beaf5207e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cbeaf5207e_1_2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beaf5207e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cbeaf5207e_1_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bef4e942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cbef4e9420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beaf5207e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cbeaf5207e_1_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beaf5207e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cbeaf5207e_1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beaf5207e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cbeaf5207e_1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beaf5207e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cbeaf5207e_1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beaf5207e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cbeaf5207e_1_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7.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comments" Target="../comments/comment1.xml"/><Relationship Id="rId4" Type="http://schemas.openxmlformats.org/officeDocument/2006/relationships/image" Target="../media/image49.png"/><Relationship Id="rId5"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128" name="Shape 128"/>
        <p:cNvGrpSpPr/>
        <p:nvPr/>
      </p:nvGrpSpPr>
      <p:grpSpPr>
        <a:xfrm>
          <a:off x="0" y="0"/>
          <a:ext cx="0" cy="0"/>
          <a:chOff x="0" y="0"/>
          <a:chExt cx="0" cy="0"/>
        </a:xfrm>
      </p:grpSpPr>
      <p:sp>
        <p:nvSpPr>
          <p:cNvPr id="129" name="Google Shape;129;p25"/>
          <p:cNvSpPr/>
          <p:nvPr/>
        </p:nvSpPr>
        <p:spPr>
          <a:xfrm>
            <a:off x="5035978" y="1551034"/>
            <a:ext cx="3641743" cy="3198113"/>
          </a:xfrm>
          <a:custGeom>
            <a:rect b="b" l="l" r="r" t="t"/>
            <a:pathLst>
              <a:path extrusionOk="0" h="6396225" w="7283486">
                <a:moveTo>
                  <a:pt x="0" y="0"/>
                </a:moveTo>
                <a:lnTo>
                  <a:pt x="7283486" y="0"/>
                </a:lnTo>
                <a:lnTo>
                  <a:pt x="7283486" y="6396224"/>
                </a:lnTo>
                <a:lnTo>
                  <a:pt x="0" y="6396224"/>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0" name="Google Shape;130;p25"/>
          <p:cNvSpPr txBox="1"/>
          <p:nvPr/>
        </p:nvSpPr>
        <p:spPr>
          <a:xfrm>
            <a:off x="609600" y="819150"/>
            <a:ext cx="4426378" cy="1752600"/>
          </a:xfrm>
          <a:prstGeom prst="rect">
            <a:avLst/>
          </a:prstGeom>
          <a:noFill/>
          <a:ln>
            <a:noFill/>
          </a:ln>
        </p:spPr>
        <p:txBody>
          <a:bodyPr anchorCtr="0" anchor="t" bIns="0" lIns="0" spcFirstLastPara="1" rIns="0" wrap="square" tIns="0">
            <a:spAutoFit/>
          </a:bodyPr>
          <a:lstStyle/>
          <a:p>
            <a:pPr indent="0" lvl="1" marL="0" marR="0" rtl="0" algn="l">
              <a:lnSpc>
                <a:spcPct val="89999"/>
              </a:lnSpc>
              <a:spcBef>
                <a:spcPts val="0"/>
              </a:spcBef>
              <a:spcAft>
                <a:spcPts val="0"/>
              </a:spcAft>
              <a:buNone/>
            </a:pPr>
            <a:r>
              <a:rPr b="0" i="0" lang="en" sz="5000" u="none" cap="none" strike="noStrike">
                <a:solidFill>
                  <a:srgbClr val="FFFFFF"/>
                </a:solidFill>
                <a:latin typeface="Raleway Medium"/>
                <a:ea typeface="Raleway Medium"/>
                <a:cs typeface="Raleway Medium"/>
                <a:sym typeface="Raleway Medium"/>
              </a:rPr>
              <a:t>Depression and Mental Health  Analysis</a:t>
            </a:r>
            <a:endParaRPr sz="700"/>
          </a:p>
        </p:txBody>
      </p:sp>
      <p:sp>
        <p:nvSpPr>
          <p:cNvPr id="131" name="Google Shape;131;p25"/>
          <p:cNvSpPr txBox="1"/>
          <p:nvPr/>
        </p:nvSpPr>
        <p:spPr>
          <a:xfrm>
            <a:off x="609600" y="3733346"/>
            <a:ext cx="2247900" cy="101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lt2"/>
                </a:solidFill>
                <a:latin typeface="Raleway Medium"/>
                <a:ea typeface="Raleway Medium"/>
                <a:cs typeface="Raleway Medium"/>
                <a:sym typeface="Raleway Medium"/>
              </a:rPr>
              <a:t>1. Hamzah Mukadam - NUID 002741426</a:t>
            </a:r>
            <a:endParaRPr sz="700">
              <a:solidFill>
                <a:schemeClr val="lt2"/>
              </a:solidFill>
            </a:endParaRPr>
          </a:p>
          <a:p>
            <a:pPr indent="0" lvl="0" marL="0" marR="0" rtl="0" algn="l">
              <a:lnSpc>
                <a:spcPct val="140000"/>
              </a:lnSpc>
              <a:spcBef>
                <a:spcPts val="0"/>
              </a:spcBef>
              <a:spcAft>
                <a:spcPts val="0"/>
              </a:spcAft>
              <a:buNone/>
            </a:pPr>
            <a:r>
              <a:rPr lang="en" sz="1000">
                <a:solidFill>
                  <a:schemeClr val="lt2"/>
                </a:solidFill>
                <a:latin typeface="Raleway Medium"/>
                <a:ea typeface="Raleway Medium"/>
                <a:cs typeface="Raleway Medium"/>
                <a:sym typeface="Raleway Medium"/>
              </a:rPr>
              <a:t>2. Harsh Patel - NUID 001242838</a:t>
            </a:r>
            <a:endParaRPr sz="700">
              <a:solidFill>
                <a:schemeClr val="lt2"/>
              </a:solidFill>
            </a:endParaRPr>
          </a:p>
          <a:p>
            <a:pPr indent="0" lvl="0" marL="0" marR="0" rtl="0" algn="l">
              <a:lnSpc>
                <a:spcPct val="140000"/>
              </a:lnSpc>
              <a:spcBef>
                <a:spcPts val="0"/>
              </a:spcBef>
              <a:spcAft>
                <a:spcPts val="0"/>
              </a:spcAft>
              <a:buNone/>
            </a:pPr>
            <a:r>
              <a:rPr lang="en" sz="1000">
                <a:solidFill>
                  <a:schemeClr val="lt2"/>
                </a:solidFill>
                <a:latin typeface="Raleway Medium"/>
                <a:ea typeface="Raleway Medium"/>
                <a:cs typeface="Raleway Medium"/>
                <a:sym typeface="Raleway Medium"/>
              </a:rPr>
              <a:t>3. Sarthak Jasani – NUID 002728489</a:t>
            </a:r>
            <a:endParaRPr sz="700">
              <a:solidFill>
                <a:schemeClr val="lt2"/>
              </a:solidFill>
            </a:endParaRPr>
          </a:p>
          <a:p>
            <a:pPr indent="0" lvl="0" marL="0" marR="0" rtl="0" algn="l">
              <a:lnSpc>
                <a:spcPct val="140000"/>
              </a:lnSpc>
              <a:spcBef>
                <a:spcPts val="0"/>
              </a:spcBef>
              <a:spcAft>
                <a:spcPts val="0"/>
              </a:spcAft>
              <a:buNone/>
            </a:pPr>
            <a:r>
              <a:rPr lang="en" sz="1000">
                <a:solidFill>
                  <a:schemeClr val="lt2"/>
                </a:solidFill>
                <a:latin typeface="Raleway Medium"/>
                <a:ea typeface="Raleway Medium"/>
                <a:cs typeface="Raleway Medium"/>
                <a:sym typeface="Raleway Medium"/>
              </a:rPr>
              <a:t>4. Shreya Maher - NUID 002770227</a:t>
            </a:r>
            <a:endParaRPr sz="7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04" name="Shape 204"/>
        <p:cNvGrpSpPr/>
        <p:nvPr/>
      </p:nvGrpSpPr>
      <p:grpSpPr>
        <a:xfrm>
          <a:off x="0" y="0"/>
          <a:ext cx="0" cy="0"/>
          <a:chOff x="0" y="0"/>
          <a:chExt cx="0" cy="0"/>
        </a:xfrm>
      </p:grpSpPr>
      <p:pic>
        <p:nvPicPr>
          <p:cNvPr descr="A screenshot of a computer&#10;&#10;Description automatically generated" id="205" name="Google Shape;205;p34"/>
          <p:cNvPicPr preferRelativeResize="0"/>
          <p:nvPr/>
        </p:nvPicPr>
        <p:blipFill rotWithShape="1">
          <a:blip r:embed="rId3">
            <a:alphaModFix/>
          </a:blip>
          <a:srcRect b="0" l="0" r="0" t="0"/>
          <a:stretch/>
        </p:blipFill>
        <p:spPr>
          <a:xfrm>
            <a:off x="97875" y="171450"/>
            <a:ext cx="4293359" cy="2400301"/>
          </a:xfrm>
          <a:prstGeom prst="rect">
            <a:avLst/>
          </a:prstGeom>
          <a:noFill/>
          <a:ln>
            <a:noFill/>
          </a:ln>
        </p:spPr>
      </p:pic>
      <p:pic>
        <p:nvPicPr>
          <p:cNvPr descr="A screenshot of a computer&#10;&#10;Description automatically generated" id="206" name="Google Shape;206;p34"/>
          <p:cNvPicPr preferRelativeResize="0"/>
          <p:nvPr/>
        </p:nvPicPr>
        <p:blipFill rotWithShape="1">
          <a:blip r:embed="rId4">
            <a:alphaModFix/>
          </a:blip>
          <a:srcRect b="0" l="0" r="0" t="0"/>
          <a:stretch/>
        </p:blipFill>
        <p:spPr>
          <a:xfrm>
            <a:off x="4521350" y="171450"/>
            <a:ext cx="4514104" cy="2400301"/>
          </a:xfrm>
          <a:prstGeom prst="rect">
            <a:avLst/>
          </a:prstGeom>
          <a:noFill/>
          <a:ln>
            <a:noFill/>
          </a:ln>
        </p:spPr>
      </p:pic>
      <p:pic>
        <p:nvPicPr>
          <p:cNvPr descr="A screenshot of a computer&#10;&#10;Description automatically generated" id="207" name="Google Shape;207;p34"/>
          <p:cNvPicPr preferRelativeResize="0"/>
          <p:nvPr/>
        </p:nvPicPr>
        <p:blipFill rotWithShape="1">
          <a:blip r:embed="rId5">
            <a:alphaModFix/>
          </a:blip>
          <a:srcRect b="0" l="0" r="0" t="0"/>
          <a:stretch/>
        </p:blipFill>
        <p:spPr>
          <a:xfrm>
            <a:off x="1056975" y="2627850"/>
            <a:ext cx="6785498" cy="240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11" name="Shape 211"/>
        <p:cNvGrpSpPr/>
        <p:nvPr/>
      </p:nvGrpSpPr>
      <p:grpSpPr>
        <a:xfrm>
          <a:off x="0" y="0"/>
          <a:ext cx="0" cy="0"/>
          <a:chOff x="0" y="0"/>
          <a:chExt cx="0" cy="0"/>
        </a:xfrm>
      </p:grpSpPr>
      <p:sp>
        <p:nvSpPr>
          <p:cNvPr id="212" name="Google Shape;212;p35"/>
          <p:cNvSpPr txBox="1"/>
          <p:nvPr/>
        </p:nvSpPr>
        <p:spPr>
          <a:xfrm>
            <a:off x="285750" y="766150"/>
            <a:ext cx="8572500" cy="1553100"/>
          </a:xfrm>
          <a:prstGeom prst="rect">
            <a:avLst/>
          </a:prstGeom>
          <a:noFill/>
          <a:ln>
            <a:noFill/>
          </a:ln>
        </p:spPr>
        <p:txBody>
          <a:bodyPr anchorCtr="0" anchor="t" bIns="22850" lIns="45725" spcFirstLastPara="1" rIns="45725" wrap="square" tIns="22850">
            <a:spAutoFit/>
          </a:bodyPr>
          <a:lstStyle/>
          <a:p>
            <a:pPr indent="-177800" lvl="0" marL="177800" marR="0" rtl="0" algn="l">
              <a:lnSpc>
                <a:spcPct val="107000"/>
              </a:lnSpc>
              <a:spcBef>
                <a:spcPts val="0"/>
              </a:spcBef>
              <a:spcAft>
                <a:spcPts val="0"/>
              </a:spcAft>
              <a:buClr>
                <a:schemeClr val="lt1"/>
              </a:buClr>
              <a:buSzPts val="1800"/>
              <a:buFont typeface="Noto Sans Symbols"/>
              <a:buChar char="∙"/>
            </a:pPr>
            <a:r>
              <a:rPr b="1" lang="en" sz="1800" u="sng">
                <a:solidFill>
                  <a:schemeClr val="lt1"/>
                </a:solidFill>
                <a:latin typeface="Times New Roman"/>
                <a:ea typeface="Times New Roman"/>
                <a:cs typeface="Times New Roman"/>
                <a:sym typeface="Times New Roman"/>
              </a:rPr>
              <a:t>SQL Database</a:t>
            </a:r>
            <a:endParaRPr sz="1800">
              <a:solidFill>
                <a:schemeClr val="lt1"/>
              </a:solidFill>
              <a:latin typeface="Calibri"/>
              <a:ea typeface="Calibri"/>
              <a:cs typeface="Calibri"/>
              <a:sym typeface="Calibri"/>
            </a:endParaRPr>
          </a:p>
          <a:p>
            <a:pPr indent="0" lvl="0" marL="0" marR="0" rtl="0" algn="l">
              <a:lnSpc>
                <a:spcPct val="107000"/>
              </a:lnSpc>
              <a:spcBef>
                <a:spcPts val="400"/>
              </a:spcBef>
              <a:spcAft>
                <a:spcPts val="0"/>
              </a:spcAft>
              <a:buNone/>
            </a:pPr>
            <a:r>
              <a:rPr lang="en" sz="1300">
                <a:solidFill>
                  <a:schemeClr val="lt1"/>
                </a:solidFill>
                <a:latin typeface="Calibri"/>
                <a:ea typeface="Calibri"/>
                <a:cs typeface="Calibri"/>
                <a:sym typeface="Calibri"/>
              </a:rPr>
              <a:t>Created SQL Database and server service in our resource group to later use it. </a:t>
            </a:r>
            <a:endParaRPr sz="1300">
              <a:solidFill>
                <a:schemeClr val="lt1"/>
              </a:solidFill>
              <a:latin typeface="Calibri"/>
              <a:ea typeface="Calibri"/>
              <a:cs typeface="Calibri"/>
              <a:sym typeface="Calibri"/>
            </a:endParaRPr>
          </a:p>
          <a:p>
            <a:pPr indent="0" lvl="0" marL="0" marR="0" rtl="0" algn="l">
              <a:lnSpc>
                <a:spcPct val="107000"/>
              </a:lnSpc>
              <a:spcBef>
                <a:spcPts val="400"/>
              </a:spcBef>
              <a:spcAft>
                <a:spcPts val="0"/>
              </a:spcAft>
              <a:buNone/>
            </a:pPr>
            <a:r>
              <a:rPr lang="en" sz="1300">
                <a:solidFill>
                  <a:schemeClr val="lt1"/>
                </a:solidFill>
                <a:latin typeface="Calibri"/>
                <a:ea typeface="Calibri"/>
                <a:cs typeface="Calibri"/>
                <a:sym typeface="Calibri"/>
              </a:rPr>
              <a:t>Now connecting this service to datafactory requires several steps</a:t>
            </a:r>
            <a:endParaRPr sz="1300">
              <a:solidFill>
                <a:schemeClr val="lt1"/>
              </a:solidFill>
              <a:latin typeface="Calibri"/>
              <a:ea typeface="Calibri"/>
              <a:cs typeface="Calibri"/>
              <a:sym typeface="Calibri"/>
            </a:endParaRPr>
          </a:p>
          <a:p>
            <a:pPr indent="-146050" lvl="0" marL="177800" marR="0" rtl="0" algn="l">
              <a:lnSpc>
                <a:spcPct val="107000"/>
              </a:lnSpc>
              <a:spcBef>
                <a:spcPts val="400"/>
              </a:spcBef>
              <a:spcAft>
                <a:spcPts val="0"/>
              </a:spcAft>
              <a:buClr>
                <a:schemeClr val="lt1"/>
              </a:buClr>
              <a:buSzPts val="1300"/>
              <a:buFont typeface="Calibri"/>
              <a:buAutoNum type="arabicParenR"/>
            </a:pPr>
            <a:r>
              <a:rPr lang="en" sz="1300">
                <a:solidFill>
                  <a:schemeClr val="lt1"/>
                </a:solidFill>
                <a:latin typeface="Calibri"/>
                <a:ea typeface="Calibri"/>
                <a:cs typeface="Calibri"/>
                <a:sym typeface="Calibri"/>
              </a:rPr>
              <a:t>Server service -&gt; networking -&gt; selected networks -&gt; add the users ip address -&gt; check the allow azure services checkbox</a:t>
            </a:r>
            <a:endParaRPr sz="1300">
              <a:solidFill>
                <a:schemeClr val="lt1"/>
              </a:solidFill>
              <a:latin typeface="Calibri"/>
              <a:ea typeface="Calibri"/>
              <a:cs typeface="Calibri"/>
              <a:sym typeface="Calibri"/>
            </a:endParaRPr>
          </a:p>
          <a:p>
            <a:pPr indent="-146050" lvl="0" marL="177800" marR="0" rtl="0" algn="l">
              <a:lnSpc>
                <a:spcPct val="107000"/>
              </a:lnSpc>
              <a:spcBef>
                <a:spcPts val="0"/>
              </a:spcBef>
              <a:spcAft>
                <a:spcPts val="0"/>
              </a:spcAft>
              <a:buClr>
                <a:schemeClr val="lt1"/>
              </a:buClr>
              <a:buSzPts val="1300"/>
              <a:buFont typeface="Calibri"/>
              <a:buAutoNum type="arabicParenR"/>
            </a:pPr>
            <a:r>
              <a:rPr lang="en" sz="1300">
                <a:solidFill>
                  <a:schemeClr val="lt1"/>
                </a:solidFill>
                <a:latin typeface="Calibri"/>
                <a:ea typeface="Calibri"/>
                <a:cs typeface="Calibri"/>
                <a:sym typeface="Calibri"/>
              </a:rPr>
              <a:t>Open SSMS, connect to the server service using servername and write the below query to add user and its role as db_owner for all access.</a:t>
            </a:r>
            <a:endParaRPr sz="1300">
              <a:solidFill>
                <a:schemeClr val="lt1"/>
              </a:solidFill>
              <a:latin typeface="Calibri"/>
              <a:ea typeface="Calibri"/>
              <a:cs typeface="Calibri"/>
              <a:sym typeface="Calibri"/>
            </a:endParaRPr>
          </a:p>
        </p:txBody>
      </p:sp>
      <p:pic>
        <p:nvPicPr>
          <p:cNvPr id="213" name="Google Shape;213;p35"/>
          <p:cNvPicPr preferRelativeResize="0"/>
          <p:nvPr/>
        </p:nvPicPr>
        <p:blipFill rotWithShape="1">
          <a:blip r:embed="rId3">
            <a:alphaModFix/>
          </a:blip>
          <a:srcRect b="0" l="0" r="0" t="0"/>
          <a:stretch/>
        </p:blipFill>
        <p:spPr>
          <a:xfrm>
            <a:off x="1640750" y="2471475"/>
            <a:ext cx="5568850" cy="2381451"/>
          </a:xfrm>
          <a:prstGeom prst="rect">
            <a:avLst/>
          </a:prstGeom>
          <a:noFill/>
          <a:ln>
            <a:noFill/>
          </a:ln>
        </p:spPr>
      </p:pic>
      <p:sp>
        <p:nvSpPr>
          <p:cNvPr id="214" name="Google Shape;214;p35"/>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SQL Database</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18" name="Shape 218"/>
        <p:cNvGrpSpPr/>
        <p:nvPr/>
      </p:nvGrpSpPr>
      <p:grpSpPr>
        <a:xfrm>
          <a:off x="0" y="0"/>
          <a:ext cx="0" cy="0"/>
          <a:chOff x="0" y="0"/>
          <a:chExt cx="0" cy="0"/>
        </a:xfrm>
      </p:grpSpPr>
      <p:pic>
        <p:nvPicPr>
          <p:cNvPr descr="A screenshot of a computer&#10;&#10;Description automatically generated" id="219" name="Google Shape;219;p36"/>
          <p:cNvPicPr preferRelativeResize="0"/>
          <p:nvPr/>
        </p:nvPicPr>
        <p:blipFill rotWithShape="1">
          <a:blip r:embed="rId3">
            <a:alphaModFix/>
          </a:blip>
          <a:srcRect b="0" l="0" r="0" t="0"/>
          <a:stretch/>
        </p:blipFill>
        <p:spPr>
          <a:xfrm>
            <a:off x="288800" y="552475"/>
            <a:ext cx="2722226" cy="3399226"/>
          </a:xfrm>
          <a:prstGeom prst="rect">
            <a:avLst/>
          </a:prstGeom>
          <a:noFill/>
          <a:ln>
            <a:noFill/>
          </a:ln>
        </p:spPr>
      </p:pic>
      <p:pic>
        <p:nvPicPr>
          <p:cNvPr descr="A screenshot of a computer&#10;&#10;Description automatically generated" id="220" name="Google Shape;220;p36"/>
          <p:cNvPicPr preferRelativeResize="0"/>
          <p:nvPr/>
        </p:nvPicPr>
        <p:blipFill rotWithShape="1">
          <a:blip r:embed="rId4">
            <a:alphaModFix/>
          </a:blip>
          <a:srcRect b="0" l="0" r="0" t="0"/>
          <a:stretch/>
        </p:blipFill>
        <p:spPr>
          <a:xfrm>
            <a:off x="3210075" y="1885600"/>
            <a:ext cx="5730702" cy="269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24" name="Shape 224"/>
        <p:cNvGrpSpPr/>
        <p:nvPr/>
      </p:nvGrpSpPr>
      <p:grpSpPr>
        <a:xfrm>
          <a:off x="0" y="0"/>
          <a:ext cx="0" cy="0"/>
          <a:chOff x="0" y="0"/>
          <a:chExt cx="0" cy="0"/>
        </a:xfrm>
      </p:grpSpPr>
      <p:sp>
        <p:nvSpPr>
          <p:cNvPr id="225" name="Google Shape;225;p37"/>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CosmosDB</a:t>
            </a:r>
            <a:endParaRPr sz="700"/>
          </a:p>
        </p:txBody>
      </p:sp>
      <p:pic>
        <p:nvPicPr>
          <p:cNvPr id="226" name="Google Shape;226;p37"/>
          <p:cNvPicPr preferRelativeResize="0"/>
          <p:nvPr/>
        </p:nvPicPr>
        <p:blipFill rotWithShape="1">
          <a:blip r:embed="rId3">
            <a:alphaModFix/>
          </a:blip>
          <a:srcRect b="2209" l="1235" r="36687" t="-2210"/>
          <a:stretch/>
        </p:blipFill>
        <p:spPr>
          <a:xfrm>
            <a:off x="174150" y="1201275"/>
            <a:ext cx="3951812" cy="3022875"/>
          </a:xfrm>
          <a:prstGeom prst="rect">
            <a:avLst/>
          </a:prstGeom>
          <a:noFill/>
          <a:ln>
            <a:noFill/>
          </a:ln>
        </p:spPr>
      </p:pic>
      <p:pic>
        <p:nvPicPr>
          <p:cNvPr id="227" name="Google Shape;227;p37"/>
          <p:cNvPicPr preferRelativeResize="0"/>
          <p:nvPr/>
        </p:nvPicPr>
        <p:blipFill>
          <a:blip r:embed="rId4">
            <a:alphaModFix/>
          </a:blip>
          <a:stretch>
            <a:fillRect/>
          </a:stretch>
        </p:blipFill>
        <p:spPr>
          <a:xfrm>
            <a:off x="4254149" y="1201263"/>
            <a:ext cx="4715700" cy="30228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31" name="Shape 231"/>
        <p:cNvGrpSpPr/>
        <p:nvPr/>
      </p:nvGrpSpPr>
      <p:grpSpPr>
        <a:xfrm>
          <a:off x="0" y="0"/>
          <a:ext cx="0" cy="0"/>
          <a:chOff x="0" y="0"/>
          <a:chExt cx="0" cy="0"/>
        </a:xfrm>
      </p:grpSpPr>
      <p:sp>
        <p:nvSpPr>
          <p:cNvPr id="232" name="Google Shape;232;p38"/>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Data Factory</a:t>
            </a:r>
            <a:endParaRPr sz="700"/>
          </a:p>
        </p:txBody>
      </p:sp>
      <p:pic>
        <p:nvPicPr>
          <p:cNvPr id="233" name="Google Shape;233;p38"/>
          <p:cNvPicPr preferRelativeResize="0"/>
          <p:nvPr/>
        </p:nvPicPr>
        <p:blipFill rotWithShape="1">
          <a:blip r:embed="rId3">
            <a:alphaModFix/>
          </a:blip>
          <a:srcRect b="0" l="0" r="35245" t="0"/>
          <a:stretch/>
        </p:blipFill>
        <p:spPr>
          <a:xfrm>
            <a:off x="326375" y="1207425"/>
            <a:ext cx="3333900" cy="2798625"/>
          </a:xfrm>
          <a:prstGeom prst="rect">
            <a:avLst/>
          </a:prstGeom>
          <a:noFill/>
          <a:ln>
            <a:noFill/>
          </a:ln>
        </p:spPr>
      </p:pic>
      <p:pic>
        <p:nvPicPr>
          <p:cNvPr id="234" name="Google Shape;234;p38"/>
          <p:cNvPicPr preferRelativeResize="0"/>
          <p:nvPr/>
        </p:nvPicPr>
        <p:blipFill>
          <a:blip r:embed="rId4">
            <a:alphaModFix/>
          </a:blip>
          <a:stretch>
            <a:fillRect/>
          </a:stretch>
        </p:blipFill>
        <p:spPr>
          <a:xfrm>
            <a:off x="3851825" y="1221150"/>
            <a:ext cx="5150074" cy="255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38" name="Shape 238"/>
        <p:cNvGrpSpPr/>
        <p:nvPr/>
      </p:nvGrpSpPr>
      <p:grpSpPr>
        <a:xfrm>
          <a:off x="0" y="0"/>
          <a:ext cx="0" cy="0"/>
          <a:chOff x="0" y="0"/>
          <a:chExt cx="0" cy="0"/>
        </a:xfrm>
      </p:grpSpPr>
      <p:sp>
        <p:nvSpPr>
          <p:cNvPr id="239" name="Google Shape;239;p39"/>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Data Pipelines</a:t>
            </a:r>
            <a:endParaRPr sz="700"/>
          </a:p>
        </p:txBody>
      </p:sp>
      <p:pic>
        <p:nvPicPr>
          <p:cNvPr id="240" name="Google Shape;240;p39"/>
          <p:cNvPicPr preferRelativeResize="0"/>
          <p:nvPr/>
        </p:nvPicPr>
        <p:blipFill>
          <a:blip r:embed="rId3">
            <a:alphaModFix/>
          </a:blip>
          <a:stretch>
            <a:fillRect/>
          </a:stretch>
        </p:blipFill>
        <p:spPr>
          <a:xfrm>
            <a:off x="4221347" y="880800"/>
            <a:ext cx="4425827" cy="2065375"/>
          </a:xfrm>
          <a:prstGeom prst="rect">
            <a:avLst/>
          </a:prstGeom>
          <a:noFill/>
          <a:ln>
            <a:noFill/>
          </a:ln>
        </p:spPr>
      </p:pic>
      <p:pic>
        <p:nvPicPr>
          <p:cNvPr id="241" name="Google Shape;241;p39"/>
          <p:cNvPicPr preferRelativeResize="0"/>
          <p:nvPr/>
        </p:nvPicPr>
        <p:blipFill>
          <a:blip r:embed="rId4">
            <a:alphaModFix/>
          </a:blip>
          <a:stretch>
            <a:fillRect/>
          </a:stretch>
        </p:blipFill>
        <p:spPr>
          <a:xfrm>
            <a:off x="1980325" y="3076813"/>
            <a:ext cx="4091407" cy="1892538"/>
          </a:xfrm>
          <a:prstGeom prst="rect">
            <a:avLst/>
          </a:prstGeom>
          <a:noFill/>
          <a:ln>
            <a:noFill/>
          </a:ln>
        </p:spPr>
      </p:pic>
      <p:pic>
        <p:nvPicPr>
          <p:cNvPr id="242" name="Google Shape;242;p39"/>
          <p:cNvPicPr preferRelativeResize="0"/>
          <p:nvPr/>
        </p:nvPicPr>
        <p:blipFill>
          <a:blip r:embed="rId5">
            <a:alphaModFix/>
          </a:blip>
          <a:stretch>
            <a:fillRect/>
          </a:stretch>
        </p:blipFill>
        <p:spPr>
          <a:xfrm>
            <a:off x="163275" y="917087"/>
            <a:ext cx="3916551" cy="199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46" name="Shape 246"/>
        <p:cNvGrpSpPr/>
        <p:nvPr/>
      </p:nvGrpSpPr>
      <p:grpSpPr>
        <a:xfrm>
          <a:off x="0" y="0"/>
          <a:ext cx="0" cy="0"/>
          <a:chOff x="0" y="0"/>
          <a:chExt cx="0" cy="0"/>
        </a:xfrm>
      </p:grpSpPr>
      <p:sp>
        <p:nvSpPr>
          <p:cNvPr id="247" name="Google Shape;247;p40"/>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Data Pipelines Result</a:t>
            </a:r>
            <a:endParaRPr sz="700"/>
          </a:p>
        </p:txBody>
      </p:sp>
      <p:pic>
        <p:nvPicPr>
          <p:cNvPr id="248" name="Google Shape;248;p40"/>
          <p:cNvPicPr preferRelativeResize="0"/>
          <p:nvPr/>
        </p:nvPicPr>
        <p:blipFill rotWithShape="1">
          <a:blip r:embed="rId3">
            <a:alphaModFix/>
          </a:blip>
          <a:srcRect b="29641" l="0" r="33962" t="0"/>
          <a:stretch/>
        </p:blipFill>
        <p:spPr>
          <a:xfrm>
            <a:off x="198550" y="873850"/>
            <a:ext cx="3630966" cy="2030175"/>
          </a:xfrm>
          <a:prstGeom prst="rect">
            <a:avLst/>
          </a:prstGeom>
          <a:noFill/>
          <a:ln>
            <a:noFill/>
          </a:ln>
        </p:spPr>
      </p:pic>
      <p:pic>
        <p:nvPicPr>
          <p:cNvPr id="249" name="Google Shape;249;p40"/>
          <p:cNvPicPr preferRelativeResize="0"/>
          <p:nvPr/>
        </p:nvPicPr>
        <p:blipFill>
          <a:blip r:embed="rId4">
            <a:alphaModFix/>
          </a:blip>
          <a:stretch>
            <a:fillRect/>
          </a:stretch>
        </p:blipFill>
        <p:spPr>
          <a:xfrm>
            <a:off x="4058925" y="820725"/>
            <a:ext cx="4538157" cy="2136425"/>
          </a:xfrm>
          <a:prstGeom prst="rect">
            <a:avLst/>
          </a:prstGeom>
          <a:noFill/>
          <a:ln>
            <a:noFill/>
          </a:ln>
        </p:spPr>
      </p:pic>
      <p:pic>
        <p:nvPicPr>
          <p:cNvPr id="250" name="Google Shape;250;p40"/>
          <p:cNvPicPr preferRelativeResize="0"/>
          <p:nvPr/>
        </p:nvPicPr>
        <p:blipFill>
          <a:blip r:embed="rId5">
            <a:alphaModFix/>
          </a:blip>
          <a:stretch>
            <a:fillRect/>
          </a:stretch>
        </p:blipFill>
        <p:spPr>
          <a:xfrm>
            <a:off x="2265207" y="3109550"/>
            <a:ext cx="3971994" cy="18658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54" name="Shape 254"/>
        <p:cNvGrpSpPr/>
        <p:nvPr/>
      </p:nvGrpSpPr>
      <p:grpSpPr>
        <a:xfrm>
          <a:off x="0" y="0"/>
          <a:ext cx="0" cy="0"/>
          <a:chOff x="0" y="0"/>
          <a:chExt cx="0" cy="0"/>
        </a:xfrm>
      </p:grpSpPr>
      <p:sp>
        <p:nvSpPr>
          <p:cNvPr id="255" name="Google Shape;255;p41"/>
          <p:cNvSpPr txBox="1"/>
          <p:nvPr/>
        </p:nvSpPr>
        <p:spPr>
          <a:xfrm>
            <a:off x="1643228" y="325850"/>
            <a:ext cx="59601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Data Pipelines (Data Refresh Triggers)</a:t>
            </a:r>
            <a:endParaRPr sz="700"/>
          </a:p>
        </p:txBody>
      </p:sp>
      <p:pic>
        <p:nvPicPr>
          <p:cNvPr id="256" name="Google Shape;256;p41"/>
          <p:cNvPicPr preferRelativeResize="0"/>
          <p:nvPr/>
        </p:nvPicPr>
        <p:blipFill>
          <a:blip r:embed="rId3">
            <a:alphaModFix/>
          </a:blip>
          <a:stretch>
            <a:fillRect/>
          </a:stretch>
        </p:blipFill>
        <p:spPr>
          <a:xfrm>
            <a:off x="2503250" y="895447"/>
            <a:ext cx="6455725" cy="1649950"/>
          </a:xfrm>
          <a:prstGeom prst="rect">
            <a:avLst/>
          </a:prstGeom>
          <a:noFill/>
          <a:ln>
            <a:noFill/>
          </a:ln>
        </p:spPr>
      </p:pic>
      <p:pic>
        <p:nvPicPr>
          <p:cNvPr id="257" name="Google Shape;257;p41"/>
          <p:cNvPicPr preferRelativeResize="0"/>
          <p:nvPr/>
        </p:nvPicPr>
        <p:blipFill>
          <a:blip r:embed="rId4">
            <a:alphaModFix/>
          </a:blip>
          <a:stretch>
            <a:fillRect/>
          </a:stretch>
        </p:blipFill>
        <p:spPr>
          <a:xfrm>
            <a:off x="217625" y="895450"/>
            <a:ext cx="2187574" cy="3178929"/>
          </a:xfrm>
          <a:prstGeom prst="rect">
            <a:avLst/>
          </a:prstGeom>
          <a:noFill/>
          <a:ln>
            <a:noFill/>
          </a:ln>
        </p:spPr>
      </p:pic>
      <p:pic>
        <p:nvPicPr>
          <p:cNvPr id="258" name="Google Shape;258;p41"/>
          <p:cNvPicPr preferRelativeResize="0"/>
          <p:nvPr/>
        </p:nvPicPr>
        <p:blipFill>
          <a:blip r:embed="rId5">
            <a:alphaModFix/>
          </a:blip>
          <a:stretch>
            <a:fillRect/>
          </a:stretch>
        </p:blipFill>
        <p:spPr>
          <a:xfrm>
            <a:off x="2842624" y="2674697"/>
            <a:ext cx="4760703" cy="21533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62" name="Shape 262"/>
        <p:cNvGrpSpPr/>
        <p:nvPr/>
      </p:nvGrpSpPr>
      <p:grpSpPr>
        <a:xfrm>
          <a:off x="0" y="0"/>
          <a:ext cx="0" cy="0"/>
          <a:chOff x="0" y="0"/>
          <a:chExt cx="0" cy="0"/>
        </a:xfrm>
      </p:grpSpPr>
      <p:sp>
        <p:nvSpPr>
          <p:cNvPr id="263" name="Google Shape;263;p42"/>
          <p:cNvSpPr txBox="1"/>
          <p:nvPr/>
        </p:nvSpPr>
        <p:spPr>
          <a:xfrm>
            <a:off x="1643228" y="325850"/>
            <a:ext cx="59601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Data Pipelines (Data Refresh Triggers)</a:t>
            </a:r>
            <a:endParaRPr sz="700"/>
          </a:p>
        </p:txBody>
      </p:sp>
      <p:pic>
        <p:nvPicPr>
          <p:cNvPr id="264" name="Google Shape;264;p42"/>
          <p:cNvPicPr preferRelativeResize="0"/>
          <p:nvPr/>
        </p:nvPicPr>
        <p:blipFill>
          <a:blip r:embed="rId3">
            <a:alphaModFix/>
          </a:blip>
          <a:stretch>
            <a:fillRect/>
          </a:stretch>
        </p:blipFill>
        <p:spPr>
          <a:xfrm>
            <a:off x="152400" y="895450"/>
            <a:ext cx="2198449" cy="3218308"/>
          </a:xfrm>
          <a:prstGeom prst="rect">
            <a:avLst/>
          </a:prstGeom>
          <a:noFill/>
          <a:ln>
            <a:noFill/>
          </a:ln>
        </p:spPr>
      </p:pic>
      <p:pic>
        <p:nvPicPr>
          <p:cNvPr id="265" name="Google Shape;265;p42"/>
          <p:cNvPicPr preferRelativeResize="0"/>
          <p:nvPr/>
        </p:nvPicPr>
        <p:blipFill rotWithShape="1">
          <a:blip r:embed="rId4">
            <a:alphaModFix/>
          </a:blip>
          <a:srcRect b="0" l="0" r="20286" t="0"/>
          <a:stretch/>
        </p:blipFill>
        <p:spPr>
          <a:xfrm>
            <a:off x="2538150" y="895450"/>
            <a:ext cx="6371676" cy="1272875"/>
          </a:xfrm>
          <a:prstGeom prst="rect">
            <a:avLst/>
          </a:prstGeom>
          <a:noFill/>
          <a:ln>
            <a:noFill/>
          </a:ln>
        </p:spPr>
      </p:pic>
      <p:pic>
        <p:nvPicPr>
          <p:cNvPr id="266" name="Google Shape;266;p42"/>
          <p:cNvPicPr preferRelativeResize="0"/>
          <p:nvPr/>
        </p:nvPicPr>
        <p:blipFill>
          <a:blip r:embed="rId5">
            <a:alphaModFix/>
          </a:blip>
          <a:stretch>
            <a:fillRect/>
          </a:stretch>
        </p:blipFill>
        <p:spPr>
          <a:xfrm>
            <a:off x="2503249" y="2320725"/>
            <a:ext cx="6319458" cy="2670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70" name="Shape 270"/>
        <p:cNvGrpSpPr/>
        <p:nvPr/>
      </p:nvGrpSpPr>
      <p:grpSpPr>
        <a:xfrm>
          <a:off x="0" y="0"/>
          <a:ext cx="0" cy="0"/>
          <a:chOff x="0" y="0"/>
          <a:chExt cx="0" cy="0"/>
        </a:xfrm>
      </p:grpSpPr>
      <p:sp>
        <p:nvSpPr>
          <p:cNvPr id="271" name="Google Shape;271;p43"/>
          <p:cNvSpPr txBox="1"/>
          <p:nvPr/>
        </p:nvSpPr>
        <p:spPr>
          <a:xfrm>
            <a:off x="1643228" y="325850"/>
            <a:ext cx="59601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Data Pipelines (Data Refresh Triggers)</a:t>
            </a:r>
            <a:endParaRPr sz="700"/>
          </a:p>
        </p:txBody>
      </p:sp>
      <p:pic>
        <p:nvPicPr>
          <p:cNvPr id="272" name="Google Shape;272;p43"/>
          <p:cNvPicPr preferRelativeResize="0"/>
          <p:nvPr/>
        </p:nvPicPr>
        <p:blipFill rotWithShape="1">
          <a:blip r:embed="rId3">
            <a:alphaModFix/>
          </a:blip>
          <a:srcRect b="0" l="0" r="20286" t="0"/>
          <a:stretch/>
        </p:blipFill>
        <p:spPr>
          <a:xfrm>
            <a:off x="2538150" y="895450"/>
            <a:ext cx="6371676" cy="1272875"/>
          </a:xfrm>
          <a:prstGeom prst="rect">
            <a:avLst/>
          </a:prstGeom>
          <a:noFill/>
          <a:ln>
            <a:noFill/>
          </a:ln>
        </p:spPr>
      </p:pic>
      <p:pic>
        <p:nvPicPr>
          <p:cNvPr id="273" name="Google Shape;273;p43"/>
          <p:cNvPicPr preferRelativeResize="0"/>
          <p:nvPr/>
        </p:nvPicPr>
        <p:blipFill>
          <a:blip r:embed="rId4">
            <a:alphaModFix/>
          </a:blip>
          <a:stretch>
            <a:fillRect/>
          </a:stretch>
        </p:blipFill>
        <p:spPr>
          <a:xfrm>
            <a:off x="152400" y="895450"/>
            <a:ext cx="2198450" cy="3212021"/>
          </a:xfrm>
          <a:prstGeom prst="rect">
            <a:avLst/>
          </a:prstGeom>
          <a:noFill/>
          <a:ln>
            <a:noFill/>
          </a:ln>
        </p:spPr>
      </p:pic>
      <p:pic>
        <p:nvPicPr>
          <p:cNvPr id="274" name="Google Shape;274;p43"/>
          <p:cNvPicPr preferRelativeResize="0"/>
          <p:nvPr/>
        </p:nvPicPr>
        <p:blipFill>
          <a:blip r:embed="rId5">
            <a:alphaModFix/>
          </a:blip>
          <a:stretch>
            <a:fillRect/>
          </a:stretch>
        </p:blipFill>
        <p:spPr>
          <a:xfrm>
            <a:off x="2503250" y="2320725"/>
            <a:ext cx="6307024" cy="2670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pSp>
        <p:nvGrpSpPr>
          <p:cNvPr id="136" name="Google Shape;136;p26"/>
          <p:cNvGrpSpPr/>
          <p:nvPr/>
        </p:nvGrpSpPr>
        <p:grpSpPr>
          <a:xfrm>
            <a:off x="3248625" y="1263199"/>
            <a:ext cx="2646749" cy="2544773"/>
            <a:chOff x="0" y="-38100"/>
            <a:chExt cx="1394172" cy="1340457"/>
          </a:xfrm>
        </p:grpSpPr>
        <p:sp>
          <p:nvSpPr>
            <p:cNvPr id="137" name="Google Shape;137;p26"/>
            <p:cNvSpPr/>
            <p:nvPr/>
          </p:nvSpPr>
          <p:spPr>
            <a:xfrm>
              <a:off x="0" y="0"/>
              <a:ext cx="1394172" cy="1302357"/>
            </a:xfrm>
            <a:custGeom>
              <a:rect b="b" l="l" r="r" t="t"/>
              <a:pathLst>
                <a:path extrusionOk="0" h="1302357" w="1394172">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2A303C"/>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8" name="Google Shape;138;p26"/>
            <p:cNvSpPr txBox="1"/>
            <p:nvPr/>
          </p:nvSpPr>
          <p:spPr>
            <a:xfrm>
              <a:off x="0" y="-38100"/>
              <a:ext cx="1394172" cy="134045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9" name="Google Shape;139;p26"/>
          <p:cNvSpPr txBox="1"/>
          <p:nvPr/>
        </p:nvSpPr>
        <p:spPr>
          <a:xfrm>
            <a:off x="1107832" y="645094"/>
            <a:ext cx="6928335" cy="242888"/>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b="0" i="0" lang="en" sz="2000" u="none" cap="none" strike="noStrike">
                <a:solidFill>
                  <a:srgbClr val="2A303C"/>
                </a:solidFill>
                <a:latin typeface="Raleway Medium"/>
                <a:ea typeface="Raleway Medium"/>
                <a:cs typeface="Raleway Medium"/>
                <a:sym typeface="Raleway Medium"/>
              </a:rPr>
              <a:t>Goals</a:t>
            </a:r>
            <a:endParaRPr sz="700"/>
          </a:p>
        </p:txBody>
      </p:sp>
      <p:grpSp>
        <p:nvGrpSpPr>
          <p:cNvPr id="140" name="Google Shape;140;p26"/>
          <p:cNvGrpSpPr/>
          <p:nvPr/>
        </p:nvGrpSpPr>
        <p:grpSpPr>
          <a:xfrm>
            <a:off x="514350" y="1263199"/>
            <a:ext cx="2646749" cy="2544773"/>
            <a:chOff x="0" y="-38100"/>
            <a:chExt cx="1394172" cy="1340457"/>
          </a:xfrm>
        </p:grpSpPr>
        <p:sp>
          <p:nvSpPr>
            <p:cNvPr id="141" name="Google Shape;141;p26"/>
            <p:cNvSpPr/>
            <p:nvPr/>
          </p:nvSpPr>
          <p:spPr>
            <a:xfrm>
              <a:off x="0" y="0"/>
              <a:ext cx="1394172" cy="1302357"/>
            </a:xfrm>
            <a:custGeom>
              <a:rect b="b" l="l" r="r" t="t"/>
              <a:pathLst>
                <a:path extrusionOk="0" h="1302357" w="1394172">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2A303C"/>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2" name="Google Shape;142;p26"/>
            <p:cNvSpPr txBox="1"/>
            <p:nvPr/>
          </p:nvSpPr>
          <p:spPr>
            <a:xfrm>
              <a:off x="0" y="-38100"/>
              <a:ext cx="1394172" cy="134045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43" name="Google Shape;143;p26"/>
          <p:cNvGrpSpPr/>
          <p:nvPr/>
        </p:nvGrpSpPr>
        <p:grpSpPr>
          <a:xfrm>
            <a:off x="5982901" y="1263199"/>
            <a:ext cx="2646749" cy="2544773"/>
            <a:chOff x="0" y="-38100"/>
            <a:chExt cx="1394172" cy="1340457"/>
          </a:xfrm>
        </p:grpSpPr>
        <p:sp>
          <p:nvSpPr>
            <p:cNvPr id="144" name="Google Shape;144;p26"/>
            <p:cNvSpPr/>
            <p:nvPr/>
          </p:nvSpPr>
          <p:spPr>
            <a:xfrm>
              <a:off x="0" y="0"/>
              <a:ext cx="1394172" cy="1302357"/>
            </a:xfrm>
            <a:custGeom>
              <a:rect b="b" l="l" r="r" t="t"/>
              <a:pathLst>
                <a:path extrusionOk="0" h="1302357" w="1394172">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2A303C"/>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5" name="Google Shape;145;p26"/>
            <p:cNvSpPr txBox="1"/>
            <p:nvPr/>
          </p:nvSpPr>
          <p:spPr>
            <a:xfrm>
              <a:off x="0" y="-38100"/>
              <a:ext cx="1394172" cy="134045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6" name="Google Shape;146;p26"/>
          <p:cNvSpPr txBox="1"/>
          <p:nvPr/>
        </p:nvSpPr>
        <p:spPr>
          <a:xfrm>
            <a:off x="1232497" y="1449317"/>
            <a:ext cx="1210500" cy="831300"/>
          </a:xfrm>
          <a:prstGeom prst="rect">
            <a:avLst/>
          </a:prstGeom>
          <a:noFill/>
          <a:ln>
            <a:noFill/>
          </a:ln>
        </p:spPr>
        <p:txBody>
          <a:bodyPr anchorCtr="0" anchor="t" bIns="0" lIns="0" spcFirstLastPara="1" rIns="0" wrap="square" tIns="0">
            <a:spAutoFit/>
          </a:bodyPr>
          <a:lstStyle/>
          <a:p>
            <a:pPr indent="0" lvl="1" marL="0" marR="0" rtl="0" algn="ctr">
              <a:lnSpc>
                <a:spcPct val="90000"/>
              </a:lnSpc>
              <a:spcBef>
                <a:spcPts val="0"/>
              </a:spcBef>
              <a:spcAft>
                <a:spcPts val="0"/>
              </a:spcAft>
              <a:buNone/>
            </a:pPr>
            <a:r>
              <a:rPr b="0" i="0" lang="en" sz="6000" u="none" cap="none" strike="noStrike">
                <a:solidFill>
                  <a:srgbClr val="FFFFFF"/>
                </a:solidFill>
                <a:latin typeface="Raleway Medium"/>
                <a:ea typeface="Raleway Medium"/>
                <a:cs typeface="Raleway Medium"/>
                <a:sym typeface="Raleway Medium"/>
              </a:rPr>
              <a:t>01.</a:t>
            </a:r>
            <a:endParaRPr sz="700"/>
          </a:p>
        </p:txBody>
      </p:sp>
      <p:sp>
        <p:nvSpPr>
          <p:cNvPr id="147" name="Google Shape;147;p26"/>
          <p:cNvSpPr txBox="1"/>
          <p:nvPr/>
        </p:nvSpPr>
        <p:spPr>
          <a:xfrm>
            <a:off x="3966798" y="1491117"/>
            <a:ext cx="1210500" cy="831300"/>
          </a:xfrm>
          <a:prstGeom prst="rect">
            <a:avLst/>
          </a:prstGeom>
          <a:noFill/>
          <a:ln>
            <a:noFill/>
          </a:ln>
        </p:spPr>
        <p:txBody>
          <a:bodyPr anchorCtr="0" anchor="t" bIns="0" lIns="0" spcFirstLastPara="1" rIns="0" wrap="square" tIns="0">
            <a:spAutoFit/>
          </a:bodyPr>
          <a:lstStyle/>
          <a:p>
            <a:pPr indent="0" lvl="1" marL="0" marR="0" rtl="0" algn="ctr">
              <a:lnSpc>
                <a:spcPct val="90000"/>
              </a:lnSpc>
              <a:spcBef>
                <a:spcPts val="0"/>
              </a:spcBef>
              <a:spcAft>
                <a:spcPts val="0"/>
              </a:spcAft>
              <a:buNone/>
            </a:pPr>
            <a:r>
              <a:rPr b="0" i="0" lang="en" sz="6000" u="none" cap="none" strike="noStrike">
                <a:solidFill>
                  <a:srgbClr val="FFFFFF"/>
                </a:solidFill>
                <a:latin typeface="Raleway Medium"/>
                <a:ea typeface="Raleway Medium"/>
                <a:cs typeface="Raleway Medium"/>
                <a:sym typeface="Raleway Medium"/>
              </a:rPr>
              <a:t>02.</a:t>
            </a:r>
            <a:endParaRPr sz="700"/>
          </a:p>
        </p:txBody>
      </p:sp>
      <p:sp>
        <p:nvSpPr>
          <p:cNvPr id="148" name="Google Shape;148;p26"/>
          <p:cNvSpPr txBox="1"/>
          <p:nvPr/>
        </p:nvSpPr>
        <p:spPr>
          <a:xfrm>
            <a:off x="6700948" y="1449317"/>
            <a:ext cx="1210500" cy="831300"/>
          </a:xfrm>
          <a:prstGeom prst="rect">
            <a:avLst/>
          </a:prstGeom>
          <a:noFill/>
          <a:ln>
            <a:noFill/>
          </a:ln>
        </p:spPr>
        <p:txBody>
          <a:bodyPr anchorCtr="0" anchor="t" bIns="0" lIns="0" spcFirstLastPara="1" rIns="0" wrap="square" tIns="0">
            <a:spAutoFit/>
          </a:bodyPr>
          <a:lstStyle/>
          <a:p>
            <a:pPr indent="0" lvl="1" marL="0" marR="0" rtl="0" algn="ctr">
              <a:lnSpc>
                <a:spcPct val="90000"/>
              </a:lnSpc>
              <a:spcBef>
                <a:spcPts val="0"/>
              </a:spcBef>
              <a:spcAft>
                <a:spcPts val="0"/>
              </a:spcAft>
              <a:buNone/>
            </a:pPr>
            <a:r>
              <a:rPr b="0" i="0" lang="en" sz="6000" u="none" cap="none" strike="noStrike">
                <a:solidFill>
                  <a:srgbClr val="FFFFFF"/>
                </a:solidFill>
                <a:latin typeface="Raleway Medium"/>
                <a:ea typeface="Raleway Medium"/>
                <a:cs typeface="Raleway Medium"/>
                <a:sym typeface="Raleway Medium"/>
              </a:rPr>
              <a:t>03.</a:t>
            </a:r>
            <a:endParaRPr sz="700"/>
          </a:p>
        </p:txBody>
      </p:sp>
      <p:sp>
        <p:nvSpPr>
          <p:cNvPr id="149" name="Google Shape;149;p26"/>
          <p:cNvSpPr txBox="1"/>
          <p:nvPr/>
        </p:nvSpPr>
        <p:spPr>
          <a:xfrm>
            <a:off x="694475" y="2392800"/>
            <a:ext cx="2247300" cy="1302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900">
                <a:solidFill>
                  <a:srgbClr val="FFFFFF"/>
                </a:solidFill>
                <a:latin typeface="Raleway SemiBold"/>
                <a:ea typeface="Raleway SemiBold"/>
                <a:cs typeface="Raleway SemiBold"/>
                <a:sym typeface="Raleway SemiBold"/>
              </a:rPr>
              <a:t>Familiarization with Cloud Technologies</a:t>
            </a:r>
            <a:r>
              <a:rPr lang="en" sz="900">
                <a:solidFill>
                  <a:srgbClr val="FFFFFF"/>
                </a:solidFill>
                <a:latin typeface="Raleway SemiBold"/>
                <a:ea typeface="Raleway SemiBold"/>
                <a:cs typeface="Raleway SemiBold"/>
                <a:sym typeface="Raleway SemiBold"/>
              </a:rPr>
              <a:t>:</a:t>
            </a:r>
            <a:endParaRPr sz="700"/>
          </a:p>
          <a:p>
            <a:pPr indent="0" lvl="0" marL="0" marR="0" rtl="0" algn="just">
              <a:lnSpc>
                <a:spcPct val="140000"/>
              </a:lnSpc>
              <a:spcBef>
                <a:spcPts val="0"/>
              </a:spcBef>
              <a:spcAft>
                <a:spcPts val="0"/>
              </a:spcAft>
              <a:buNone/>
            </a:pPr>
            <a:r>
              <a:t/>
            </a:r>
            <a:endParaRPr sz="900">
              <a:solidFill>
                <a:srgbClr val="FFFFFF"/>
              </a:solidFill>
              <a:latin typeface="Raleway SemiBold"/>
              <a:ea typeface="Raleway SemiBold"/>
              <a:cs typeface="Raleway SemiBold"/>
              <a:sym typeface="Raleway SemiBold"/>
            </a:endParaRPr>
          </a:p>
          <a:p>
            <a:pPr indent="0" lvl="0" marL="0" marR="0" rtl="0" algn="l">
              <a:lnSpc>
                <a:spcPct val="140000"/>
              </a:lnSpc>
              <a:spcBef>
                <a:spcPts val="0"/>
              </a:spcBef>
              <a:spcAft>
                <a:spcPts val="0"/>
              </a:spcAft>
              <a:buNone/>
            </a:pPr>
            <a:r>
              <a:rPr lang="en" sz="900">
                <a:solidFill>
                  <a:srgbClr val="FFFFFF"/>
                </a:solidFill>
                <a:latin typeface="Raleway SemiBold"/>
                <a:ea typeface="Raleway SemiBold"/>
                <a:cs typeface="Raleway SemiBold"/>
                <a:sym typeface="Raleway SemiBold"/>
              </a:rPr>
              <a:t>Gain hands-on experience with Azure SQL, Cosmos DB, and other Azure services to understand the integration and management of cloud-based databases.</a:t>
            </a:r>
            <a:endParaRPr sz="700"/>
          </a:p>
        </p:txBody>
      </p:sp>
      <p:sp>
        <p:nvSpPr>
          <p:cNvPr id="150" name="Google Shape;150;p26"/>
          <p:cNvSpPr txBox="1"/>
          <p:nvPr/>
        </p:nvSpPr>
        <p:spPr>
          <a:xfrm>
            <a:off x="3548226" y="2392800"/>
            <a:ext cx="2179800" cy="110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900">
                <a:solidFill>
                  <a:srgbClr val="FFFFFF"/>
                </a:solidFill>
                <a:latin typeface="Raleway SemiBold"/>
                <a:ea typeface="Raleway SemiBold"/>
                <a:cs typeface="Raleway SemiBold"/>
                <a:sym typeface="Raleway SemiBold"/>
              </a:rPr>
              <a:t>Pipeline Construction and Automation:</a:t>
            </a:r>
            <a:endParaRPr sz="700"/>
          </a:p>
          <a:p>
            <a:pPr indent="0" lvl="0" marL="0" marR="0" rtl="0" algn="just">
              <a:lnSpc>
                <a:spcPct val="140000"/>
              </a:lnSpc>
              <a:spcBef>
                <a:spcPts val="0"/>
              </a:spcBef>
              <a:spcAft>
                <a:spcPts val="0"/>
              </a:spcAft>
              <a:buNone/>
            </a:pPr>
            <a:r>
              <a:t/>
            </a:r>
            <a:endParaRPr sz="900">
              <a:solidFill>
                <a:srgbClr val="FFFFFF"/>
              </a:solidFill>
              <a:latin typeface="Raleway SemiBold"/>
              <a:ea typeface="Raleway SemiBold"/>
              <a:cs typeface="Raleway SemiBold"/>
              <a:sym typeface="Raleway SemiBold"/>
            </a:endParaRPr>
          </a:p>
          <a:p>
            <a:pPr indent="0" lvl="0" marL="0" marR="0" rtl="0" algn="l">
              <a:lnSpc>
                <a:spcPct val="140000"/>
              </a:lnSpc>
              <a:spcBef>
                <a:spcPts val="0"/>
              </a:spcBef>
              <a:spcAft>
                <a:spcPts val="0"/>
              </a:spcAft>
              <a:buNone/>
            </a:pPr>
            <a:r>
              <a:rPr lang="en" sz="900">
                <a:solidFill>
                  <a:srgbClr val="FFFFFF"/>
                </a:solidFill>
                <a:latin typeface="Raleway SemiBold"/>
                <a:ea typeface="Raleway SemiBold"/>
                <a:cs typeface="Raleway SemiBold"/>
                <a:sym typeface="Raleway SemiBold"/>
              </a:rPr>
              <a:t>Learn to build and automate data processing pipelines using Azure Data Factory and Azure Pipelines, enhancing efficiency and reproducibility</a:t>
            </a:r>
            <a:endParaRPr sz="700"/>
          </a:p>
        </p:txBody>
      </p:sp>
      <p:sp>
        <p:nvSpPr>
          <p:cNvPr id="151" name="Google Shape;151;p26"/>
          <p:cNvSpPr txBox="1"/>
          <p:nvPr/>
        </p:nvSpPr>
        <p:spPr>
          <a:xfrm>
            <a:off x="6282489" y="2392804"/>
            <a:ext cx="2047500" cy="110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900">
                <a:solidFill>
                  <a:srgbClr val="FFFFFF"/>
                </a:solidFill>
                <a:latin typeface="Raleway SemiBold"/>
                <a:ea typeface="Raleway SemiBold"/>
                <a:cs typeface="Raleway SemiBold"/>
                <a:sym typeface="Raleway SemiBold"/>
              </a:rPr>
              <a:t>Visualization and Analytics Mastery</a:t>
            </a:r>
            <a:r>
              <a:rPr lang="en" sz="900">
                <a:solidFill>
                  <a:srgbClr val="FFFFFF"/>
                </a:solidFill>
                <a:latin typeface="Raleway SemiBold"/>
                <a:ea typeface="Raleway SemiBold"/>
                <a:cs typeface="Raleway SemiBold"/>
                <a:sym typeface="Raleway SemiBold"/>
              </a:rPr>
              <a:t>: </a:t>
            </a:r>
            <a:endParaRPr sz="700"/>
          </a:p>
          <a:p>
            <a:pPr indent="0" lvl="0" marL="0" marR="0" rtl="0" algn="l">
              <a:lnSpc>
                <a:spcPct val="140000"/>
              </a:lnSpc>
              <a:spcBef>
                <a:spcPts val="0"/>
              </a:spcBef>
              <a:spcAft>
                <a:spcPts val="0"/>
              </a:spcAft>
              <a:buNone/>
            </a:pPr>
            <a:r>
              <a:t/>
            </a:r>
            <a:endParaRPr sz="900">
              <a:solidFill>
                <a:srgbClr val="FFFFFF"/>
              </a:solidFill>
              <a:latin typeface="Raleway SemiBold"/>
              <a:ea typeface="Raleway SemiBold"/>
              <a:cs typeface="Raleway SemiBold"/>
              <a:sym typeface="Raleway SemiBold"/>
            </a:endParaRPr>
          </a:p>
          <a:p>
            <a:pPr indent="0" lvl="0" marL="0" marR="0" rtl="0" algn="l">
              <a:lnSpc>
                <a:spcPct val="140000"/>
              </a:lnSpc>
              <a:spcBef>
                <a:spcPts val="0"/>
              </a:spcBef>
              <a:spcAft>
                <a:spcPts val="0"/>
              </a:spcAft>
              <a:buNone/>
            </a:pPr>
            <a:r>
              <a:rPr lang="en" sz="900">
                <a:solidFill>
                  <a:srgbClr val="FFFFFF"/>
                </a:solidFill>
                <a:latin typeface="Raleway SemiBold"/>
                <a:ea typeface="Raleway SemiBold"/>
                <a:cs typeface="Raleway SemiBold"/>
                <a:sym typeface="Raleway SemiBold"/>
              </a:rPr>
              <a:t>Utilize Tableau to create meaningful visualizations that can provide insights into mental health trends and patterns.</a:t>
            </a:r>
            <a:endParaRPr sz="900">
              <a:solidFill>
                <a:srgbClr val="FFFFFF"/>
              </a:solidFill>
              <a:latin typeface="Raleway SemiBold"/>
              <a:ea typeface="Raleway SemiBold"/>
              <a:cs typeface="Raleway SemiBold"/>
              <a:sym typeface="Raleway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78" name="Shape 278"/>
        <p:cNvGrpSpPr/>
        <p:nvPr/>
      </p:nvGrpSpPr>
      <p:grpSpPr>
        <a:xfrm>
          <a:off x="0" y="0"/>
          <a:ext cx="0" cy="0"/>
          <a:chOff x="0" y="0"/>
          <a:chExt cx="0" cy="0"/>
        </a:xfrm>
      </p:grpSpPr>
      <p:sp>
        <p:nvSpPr>
          <p:cNvPr id="279" name="Google Shape;279;p44"/>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ArangoDB</a:t>
            </a:r>
            <a:endParaRPr sz="700"/>
          </a:p>
        </p:txBody>
      </p:sp>
      <p:pic>
        <p:nvPicPr>
          <p:cNvPr id="280" name="Google Shape;280;p44"/>
          <p:cNvPicPr preferRelativeResize="0"/>
          <p:nvPr/>
        </p:nvPicPr>
        <p:blipFill>
          <a:blip r:embed="rId3">
            <a:alphaModFix/>
          </a:blip>
          <a:stretch>
            <a:fillRect/>
          </a:stretch>
        </p:blipFill>
        <p:spPr>
          <a:xfrm>
            <a:off x="277425" y="2718275"/>
            <a:ext cx="8526149" cy="2092200"/>
          </a:xfrm>
          <a:prstGeom prst="rect">
            <a:avLst/>
          </a:prstGeom>
          <a:noFill/>
          <a:ln>
            <a:noFill/>
          </a:ln>
        </p:spPr>
      </p:pic>
      <p:sp>
        <p:nvSpPr>
          <p:cNvPr id="281" name="Google Shape;281;p44"/>
          <p:cNvSpPr txBox="1"/>
          <p:nvPr/>
        </p:nvSpPr>
        <p:spPr>
          <a:xfrm>
            <a:off x="1332475" y="766325"/>
            <a:ext cx="6185400" cy="1716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lt1"/>
              </a:buClr>
              <a:buSzPts val="1100"/>
              <a:buFont typeface="Calibri"/>
              <a:buAutoNum type="arabicParenR"/>
            </a:pPr>
            <a:r>
              <a:rPr lang="en" sz="1100">
                <a:solidFill>
                  <a:schemeClr val="lt1"/>
                </a:solidFill>
                <a:latin typeface="Calibri"/>
                <a:ea typeface="Calibri"/>
                <a:cs typeface="Calibri"/>
                <a:sym typeface="Calibri"/>
              </a:rPr>
              <a:t>Creating collection in Arango db </a:t>
            </a:r>
            <a:endParaRPr sz="11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lphaLcPeriod"/>
            </a:pPr>
            <a:r>
              <a:rPr lang="en" sz="1100">
                <a:solidFill>
                  <a:schemeClr val="lt1"/>
                </a:solidFill>
                <a:latin typeface="Calibri"/>
                <a:ea typeface="Calibri"/>
                <a:cs typeface="Calibri"/>
                <a:sym typeface="Calibri"/>
              </a:rPr>
              <a:t>Vertex: arangoimport --file "C:/Users/hamza/Desktop/adbms/New folder/New folder (2)/vertices.csv" --collection MentalHealthVertices --create-collection true --type csv </a:t>
            </a:r>
            <a:endParaRPr sz="11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lt1"/>
                </a:solidFill>
                <a:latin typeface="Calibri"/>
                <a:ea typeface="Calibri"/>
                <a:cs typeface="Calibri"/>
                <a:sym typeface="Calibri"/>
              </a:rPr>
              <a:t> </a:t>
            </a:r>
            <a:endParaRPr sz="1100">
              <a:solidFill>
                <a:schemeClr val="lt1"/>
              </a:solidFill>
              <a:latin typeface="Calibri"/>
              <a:ea typeface="Calibri"/>
              <a:cs typeface="Calibri"/>
              <a:sym typeface="Calibri"/>
            </a:endParaRPr>
          </a:p>
          <a:p>
            <a:pPr indent="-298450" lvl="0" marL="457200" rtl="0" algn="l">
              <a:lnSpc>
                <a:spcPct val="115000"/>
              </a:lnSpc>
              <a:spcBef>
                <a:spcPts val="0"/>
              </a:spcBef>
              <a:spcAft>
                <a:spcPts val="0"/>
              </a:spcAft>
              <a:buClr>
                <a:schemeClr val="lt1"/>
              </a:buClr>
              <a:buSzPts val="1100"/>
              <a:buFont typeface="Calibri"/>
              <a:buAutoNum type="alphaLcPeriod"/>
            </a:pPr>
            <a:r>
              <a:rPr lang="en" sz="1100">
                <a:solidFill>
                  <a:schemeClr val="lt1"/>
                </a:solidFill>
                <a:latin typeface="Calibri"/>
                <a:ea typeface="Calibri"/>
                <a:cs typeface="Calibri"/>
                <a:sym typeface="Calibri"/>
              </a:rPr>
              <a:t>Edge: arangoimport --file "C:/Users/hamza/Desktop/adbms/New folder/New folder (2)/edges.csv" --collection MentalHealthRelationship --create-collection true --type csv --create-collection-type edge </a:t>
            </a:r>
            <a:endParaRPr sz="11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85" name="Shape 285"/>
        <p:cNvGrpSpPr/>
        <p:nvPr/>
      </p:nvGrpSpPr>
      <p:grpSpPr>
        <a:xfrm>
          <a:off x="0" y="0"/>
          <a:ext cx="0" cy="0"/>
          <a:chOff x="0" y="0"/>
          <a:chExt cx="0" cy="0"/>
        </a:xfrm>
      </p:grpSpPr>
      <p:sp>
        <p:nvSpPr>
          <p:cNvPr id="286" name="Google Shape;286;p45"/>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ArangoDB</a:t>
            </a:r>
            <a:endParaRPr sz="700"/>
          </a:p>
        </p:txBody>
      </p:sp>
      <p:pic>
        <p:nvPicPr>
          <p:cNvPr id="287" name="Google Shape;287;p45"/>
          <p:cNvPicPr preferRelativeResize="0"/>
          <p:nvPr/>
        </p:nvPicPr>
        <p:blipFill>
          <a:blip r:embed="rId3">
            <a:alphaModFix/>
          </a:blip>
          <a:stretch>
            <a:fillRect/>
          </a:stretch>
        </p:blipFill>
        <p:spPr>
          <a:xfrm>
            <a:off x="152400" y="746046"/>
            <a:ext cx="5795026" cy="2052175"/>
          </a:xfrm>
          <a:prstGeom prst="rect">
            <a:avLst/>
          </a:prstGeom>
          <a:noFill/>
          <a:ln>
            <a:noFill/>
          </a:ln>
        </p:spPr>
      </p:pic>
      <p:pic>
        <p:nvPicPr>
          <p:cNvPr id="288" name="Google Shape;288;p45"/>
          <p:cNvPicPr preferRelativeResize="0"/>
          <p:nvPr/>
        </p:nvPicPr>
        <p:blipFill>
          <a:blip r:embed="rId4">
            <a:alphaModFix/>
          </a:blip>
          <a:stretch>
            <a:fillRect/>
          </a:stretch>
        </p:blipFill>
        <p:spPr>
          <a:xfrm>
            <a:off x="2926875" y="2930345"/>
            <a:ext cx="5856445" cy="2020205"/>
          </a:xfrm>
          <a:prstGeom prst="rect">
            <a:avLst/>
          </a:prstGeom>
          <a:noFill/>
          <a:ln>
            <a:noFill/>
          </a:ln>
        </p:spPr>
      </p:pic>
      <p:sp>
        <p:nvSpPr>
          <p:cNvPr id="289" name="Google Shape;289;p45"/>
          <p:cNvSpPr txBox="1"/>
          <p:nvPr/>
        </p:nvSpPr>
        <p:spPr>
          <a:xfrm>
            <a:off x="152400" y="2859050"/>
            <a:ext cx="278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Calibri"/>
                <a:ea typeface="Calibri"/>
                <a:cs typeface="Calibri"/>
                <a:sym typeface="Calibri"/>
              </a:rPr>
              <a:t>Edge Collection</a:t>
            </a:r>
            <a:endParaRPr sz="1000">
              <a:solidFill>
                <a:schemeClr val="lt1"/>
              </a:solidFill>
              <a:latin typeface="Calibri"/>
              <a:ea typeface="Calibri"/>
              <a:cs typeface="Calibri"/>
              <a:sym typeface="Calibri"/>
            </a:endParaRPr>
          </a:p>
        </p:txBody>
      </p:sp>
      <p:sp>
        <p:nvSpPr>
          <p:cNvPr id="290" name="Google Shape;290;p45"/>
          <p:cNvSpPr txBox="1"/>
          <p:nvPr/>
        </p:nvSpPr>
        <p:spPr>
          <a:xfrm>
            <a:off x="7608825" y="2459525"/>
            <a:ext cx="11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Calibri"/>
                <a:ea typeface="Calibri"/>
                <a:cs typeface="Calibri"/>
                <a:sym typeface="Calibri"/>
              </a:rPr>
              <a:t>Vertex Collection</a:t>
            </a:r>
            <a:endParaRPr sz="10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294" name="Shape 294"/>
        <p:cNvGrpSpPr/>
        <p:nvPr/>
      </p:nvGrpSpPr>
      <p:grpSpPr>
        <a:xfrm>
          <a:off x="0" y="0"/>
          <a:ext cx="0" cy="0"/>
          <a:chOff x="0" y="0"/>
          <a:chExt cx="0" cy="0"/>
        </a:xfrm>
      </p:grpSpPr>
      <p:pic>
        <p:nvPicPr>
          <p:cNvPr id="295" name="Google Shape;295;p46"/>
          <p:cNvPicPr preferRelativeResize="0"/>
          <p:nvPr/>
        </p:nvPicPr>
        <p:blipFill>
          <a:blip r:embed="rId3">
            <a:alphaModFix/>
          </a:blip>
          <a:stretch>
            <a:fillRect/>
          </a:stretch>
        </p:blipFill>
        <p:spPr>
          <a:xfrm>
            <a:off x="152400" y="1108125"/>
            <a:ext cx="8839200" cy="3860054"/>
          </a:xfrm>
          <a:prstGeom prst="rect">
            <a:avLst/>
          </a:prstGeom>
          <a:noFill/>
          <a:ln>
            <a:noFill/>
          </a:ln>
        </p:spPr>
      </p:pic>
      <p:sp>
        <p:nvSpPr>
          <p:cNvPr id="296" name="Google Shape;296;p46"/>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ArangoDB</a:t>
            </a:r>
            <a:endParaRPr sz="700"/>
          </a:p>
        </p:txBody>
      </p:sp>
      <p:sp>
        <p:nvSpPr>
          <p:cNvPr id="297" name="Google Shape;297;p46"/>
          <p:cNvSpPr txBox="1"/>
          <p:nvPr/>
        </p:nvSpPr>
        <p:spPr>
          <a:xfrm>
            <a:off x="3900625" y="691675"/>
            <a:ext cx="114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Calibri"/>
                <a:ea typeface="Calibri"/>
                <a:cs typeface="Calibri"/>
                <a:sym typeface="Calibri"/>
              </a:rPr>
              <a:t>Visualizing Graph</a:t>
            </a:r>
            <a:endParaRPr sz="10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301" name="Shape 301"/>
        <p:cNvGrpSpPr/>
        <p:nvPr/>
      </p:nvGrpSpPr>
      <p:grpSpPr>
        <a:xfrm>
          <a:off x="0" y="0"/>
          <a:ext cx="0" cy="0"/>
          <a:chOff x="0" y="0"/>
          <a:chExt cx="0" cy="0"/>
        </a:xfrm>
      </p:grpSpPr>
      <p:sp>
        <p:nvSpPr>
          <p:cNvPr id="302" name="Google Shape;302;p47"/>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ArangoDB</a:t>
            </a:r>
            <a:endParaRPr sz="700"/>
          </a:p>
        </p:txBody>
      </p:sp>
      <p:sp>
        <p:nvSpPr>
          <p:cNvPr id="303" name="Google Shape;303;p47"/>
          <p:cNvSpPr txBox="1"/>
          <p:nvPr/>
        </p:nvSpPr>
        <p:spPr>
          <a:xfrm>
            <a:off x="1635875" y="3951650"/>
            <a:ext cx="114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lt1"/>
              </a:solidFill>
              <a:latin typeface="Calibri"/>
              <a:ea typeface="Calibri"/>
              <a:cs typeface="Calibri"/>
              <a:sym typeface="Calibri"/>
            </a:endParaRPr>
          </a:p>
        </p:txBody>
      </p:sp>
      <p:pic>
        <p:nvPicPr>
          <p:cNvPr id="304" name="Google Shape;304;p47"/>
          <p:cNvPicPr preferRelativeResize="0"/>
          <p:nvPr/>
        </p:nvPicPr>
        <p:blipFill>
          <a:blip r:embed="rId3">
            <a:alphaModFix/>
          </a:blip>
          <a:stretch>
            <a:fillRect/>
          </a:stretch>
        </p:blipFill>
        <p:spPr>
          <a:xfrm>
            <a:off x="4572000" y="1260400"/>
            <a:ext cx="4173700" cy="3637050"/>
          </a:xfrm>
          <a:prstGeom prst="rect">
            <a:avLst/>
          </a:prstGeom>
          <a:noFill/>
          <a:ln>
            <a:noFill/>
          </a:ln>
        </p:spPr>
      </p:pic>
      <p:pic>
        <p:nvPicPr>
          <p:cNvPr id="305" name="Google Shape;305;p47"/>
          <p:cNvPicPr preferRelativeResize="0"/>
          <p:nvPr/>
        </p:nvPicPr>
        <p:blipFill>
          <a:blip r:embed="rId4">
            <a:alphaModFix/>
          </a:blip>
          <a:stretch>
            <a:fillRect/>
          </a:stretch>
        </p:blipFill>
        <p:spPr>
          <a:xfrm>
            <a:off x="221900" y="980687"/>
            <a:ext cx="2710186" cy="1895713"/>
          </a:xfrm>
          <a:prstGeom prst="rect">
            <a:avLst/>
          </a:prstGeom>
          <a:noFill/>
          <a:ln>
            <a:noFill/>
          </a:ln>
        </p:spPr>
      </p:pic>
      <p:pic>
        <p:nvPicPr>
          <p:cNvPr id="306" name="Google Shape;306;p47"/>
          <p:cNvPicPr preferRelativeResize="0"/>
          <p:nvPr/>
        </p:nvPicPr>
        <p:blipFill>
          <a:blip r:embed="rId5">
            <a:alphaModFix/>
          </a:blip>
          <a:stretch>
            <a:fillRect/>
          </a:stretch>
        </p:blipFill>
        <p:spPr>
          <a:xfrm>
            <a:off x="1787075" y="3047700"/>
            <a:ext cx="2591250" cy="1849751"/>
          </a:xfrm>
          <a:prstGeom prst="rect">
            <a:avLst/>
          </a:prstGeom>
          <a:noFill/>
          <a:ln>
            <a:noFill/>
          </a:ln>
        </p:spPr>
      </p:pic>
      <p:sp>
        <p:nvSpPr>
          <p:cNvPr id="307" name="Google Shape;307;p47"/>
          <p:cNvSpPr txBox="1"/>
          <p:nvPr/>
        </p:nvSpPr>
        <p:spPr>
          <a:xfrm>
            <a:off x="3804900" y="703275"/>
            <a:ext cx="140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Calibri"/>
                <a:ea typeface="Calibri"/>
                <a:cs typeface="Calibri"/>
                <a:sym typeface="Calibri"/>
              </a:rPr>
              <a:t>Auto Refresh For Data</a:t>
            </a:r>
            <a:endParaRPr sz="10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311" name="Shape 311"/>
        <p:cNvGrpSpPr/>
        <p:nvPr/>
      </p:nvGrpSpPr>
      <p:grpSpPr>
        <a:xfrm>
          <a:off x="0" y="0"/>
          <a:ext cx="0" cy="0"/>
          <a:chOff x="0" y="0"/>
          <a:chExt cx="0" cy="0"/>
        </a:xfrm>
      </p:grpSpPr>
      <p:sp>
        <p:nvSpPr>
          <p:cNvPr id="312" name="Google Shape;312;p48"/>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ArangoDB</a:t>
            </a:r>
            <a:endParaRPr sz="700"/>
          </a:p>
        </p:txBody>
      </p:sp>
      <p:sp>
        <p:nvSpPr>
          <p:cNvPr id="313" name="Google Shape;313;p48"/>
          <p:cNvSpPr txBox="1"/>
          <p:nvPr/>
        </p:nvSpPr>
        <p:spPr>
          <a:xfrm>
            <a:off x="1635875" y="3951650"/>
            <a:ext cx="114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lt1"/>
              </a:solidFill>
              <a:latin typeface="Calibri"/>
              <a:ea typeface="Calibri"/>
              <a:cs typeface="Calibri"/>
              <a:sym typeface="Calibri"/>
            </a:endParaRPr>
          </a:p>
        </p:txBody>
      </p:sp>
      <p:pic>
        <p:nvPicPr>
          <p:cNvPr id="314" name="Google Shape;314;p48"/>
          <p:cNvPicPr preferRelativeResize="0"/>
          <p:nvPr/>
        </p:nvPicPr>
        <p:blipFill>
          <a:blip r:embed="rId3">
            <a:alphaModFix/>
          </a:blip>
          <a:stretch>
            <a:fillRect/>
          </a:stretch>
        </p:blipFill>
        <p:spPr>
          <a:xfrm>
            <a:off x="364925" y="662049"/>
            <a:ext cx="2820200" cy="2157200"/>
          </a:xfrm>
          <a:prstGeom prst="rect">
            <a:avLst/>
          </a:prstGeom>
          <a:noFill/>
          <a:ln>
            <a:noFill/>
          </a:ln>
        </p:spPr>
      </p:pic>
      <p:pic>
        <p:nvPicPr>
          <p:cNvPr id="315" name="Google Shape;315;p48"/>
          <p:cNvPicPr preferRelativeResize="0"/>
          <p:nvPr/>
        </p:nvPicPr>
        <p:blipFill>
          <a:blip r:embed="rId4">
            <a:alphaModFix/>
          </a:blip>
          <a:stretch>
            <a:fillRect/>
          </a:stretch>
        </p:blipFill>
        <p:spPr>
          <a:xfrm>
            <a:off x="5347100" y="703272"/>
            <a:ext cx="3629449" cy="2737885"/>
          </a:xfrm>
          <a:prstGeom prst="rect">
            <a:avLst/>
          </a:prstGeom>
          <a:noFill/>
          <a:ln>
            <a:noFill/>
          </a:ln>
        </p:spPr>
      </p:pic>
      <p:pic>
        <p:nvPicPr>
          <p:cNvPr id="316" name="Google Shape;316;p48"/>
          <p:cNvPicPr preferRelativeResize="0"/>
          <p:nvPr/>
        </p:nvPicPr>
        <p:blipFill>
          <a:blip r:embed="rId5">
            <a:alphaModFix/>
          </a:blip>
          <a:stretch>
            <a:fillRect/>
          </a:stretch>
        </p:blipFill>
        <p:spPr>
          <a:xfrm>
            <a:off x="2348625" y="2910179"/>
            <a:ext cx="2820200" cy="2149922"/>
          </a:xfrm>
          <a:prstGeom prst="rect">
            <a:avLst/>
          </a:prstGeom>
          <a:noFill/>
          <a:ln>
            <a:noFill/>
          </a:ln>
        </p:spPr>
      </p:pic>
      <p:sp>
        <p:nvSpPr>
          <p:cNvPr id="317" name="Google Shape;317;p48"/>
          <p:cNvSpPr txBox="1"/>
          <p:nvPr/>
        </p:nvSpPr>
        <p:spPr>
          <a:xfrm>
            <a:off x="3804900" y="703275"/>
            <a:ext cx="140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Calibri"/>
                <a:ea typeface="Calibri"/>
                <a:cs typeface="Calibri"/>
                <a:sym typeface="Calibri"/>
              </a:rPr>
              <a:t>Auto Refresh For Data</a:t>
            </a:r>
            <a:endParaRPr sz="10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321" name="Shape 321"/>
        <p:cNvGrpSpPr/>
        <p:nvPr/>
      </p:nvGrpSpPr>
      <p:grpSpPr>
        <a:xfrm>
          <a:off x="0" y="0"/>
          <a:ext cx="0" cy="0"/>
          <a:chOff x="0" y="0"/>
          <a:chExt cx="0" cy="0"/>
        </a:xfrm>
      </p:grpSpPr>
      <p:pic>
        <p:nvPicPr>
          <p:cNvPr id="322" name="Google Shape;322;p49"/>
          <p:cNvPicPr preferRelativeResize="0"/>
          <p:nvPr/>
        </p:nvPicPr>
        <p:blipFill>
          <a:blip r:embed="rId3">
            <a:alphaModFix/>
          </a:blip>
          <a:stretch>
            <a:fillRect/>
          </a:stretch>
        </p:blipFill>
        <p:spPr>
          <a:xfrm>
            <a:off x="418850" y="786075"/>
            <a:ext cx="6316924" cy="4129725"/>
          </a:xfrm>
          <a:prstGeom prst="rect">
            <a:avLst/>
          </a:prstGeom>
          <a:noFill/>
          <a:ln>
            <a:noFill/>
          </a:ln>
        </p:spPr>
      </p:pic>
      <p:sp>
        <p:nvSpPr>
          <p:cNvPr id="323" name="Google Shape;323;p49"/>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Tableau</a:t>
            </a:r>
            <a:r>
              <a:rPr lang="en" sz="2000">
                <a:solidFill>
                  <a:srgbClr val="FFFFFF"/>
                </a:solidFill>
                <a:latin typeface="Raleway Medium"/>
                <a:ea typeface="Raleway Medium"/>
                <a:cs typeface="Raleway Medium"/>
                <a:sym typeface="Raleway Medium"/>
              </a:rPr>
              <a:t> Visualization</a:t>
            </a:r>
            <a:endParaRPr sz="700"/>
          </a:p>
        </p:txBody>
      </p:sp>
      <p:sp>
        <p:nvSpPr>
          <p:cNvPr id="324" name="Google Shape;324;p49"/>
          <p:cNvSpPr txBox="1"/>
          <p:nvPr/>
        </p:nvSpPr>
        <p:spPr>
          <a:xfrm>
            <a:off x="6915350" y="944150"/>
            <a:ext cx="1917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Students: Their highest coping struggles might be due to academic pressures, uncertainty about future prospects, and adapting to remote learning or changes in their educational environment due to quarantine. Students might have limited life experience and resources to deal with such unprecedented situations, leading to greater difficulties in coping.</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lang="en" sz="900">
                <a:solidFill>
                  <a:schemeClr val="lt1"/>
                </a:solidFill>
              </a:rPr>
              <a:t>Business Professionals: The highest stress levels reported by business professionals could stem from the responsibility to maintain business operations during uncertain economic times, the stress of potential financial loss, or the challenge of adapting business models to fit new market conditions imposed by the quarantine.</a:t>
            </a:r>
            <a:endParaRPr sz="9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328" name="Shape 328"/>
        <p:cNvGrpSpPr/>
        <p:nvPr/>
      </p:nvGrpSpPr>
      <p:grpSpPr>
        <a:xfrm>
          <a:off x="0" y="0"/>
          <a:ext cx="0" cy="0"/>
          <a:chOff x="0" y="0"/>
          <a:chExt cx="0" cy="0"/>
        </a:xfrm>
      </p:grpSpPr>
      <p:sp>
        <p:nvSpPr>
          <p:cNvPr id="329" name="Google Shape;329;p50"/>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Tableau Visualization</a:t>
            </a:r>
            <a:endParaRPr sz="700"/>
          </a:p>
        </p:txBody>
      </p:sp>
      <p:pic>
        <p:nvPicPr>
          <p:cNvPr id="330" name="Google Shape;330;p50"/>
          <p:cNvPicPr preferRelativeResize="0"/>
          <p:nvPr/>
        </p:nvPicPr>
        <p:blipFill>
          <a:blip r:embed="rId3">
            <a:alphaModFix/>
          </a:blip>
          <a:stretch>
            <a:fillRect/>
          </a:stretch>
        </p:blipFill>
        <p:spPr>
          <a:xfrm>
            <a:off x="324000" y="1026973"/>
            <a:ext cx="5073549" cy="3627676"/>
          </a:xfrm>
          <a:prstGeom prst="rect">
            <a:avLst/>
          </a:prstGeom>
          <a:noFill/>
          <a:ln>
            <a:noFill/>
          </a:ln>
        </p:spPr>
      </p:pic>
      <p:sp>
        <p:nvSpPr>
          <p:cNvPr id="331" name="Google Shape;331;p50"/>
          <p:cNvSpPr txBox="1"/>
          <p:nvPr/>
        </p:nvSpPr>
        <p:spPr>
          <a:xfrm>
            <a:off x="5589500" y="1702925"/>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The relationship between high quarantine frustrations and high mental health issues, particularly in the 36-40 age group and those aged 40 and above, suggests a correlation where increased frustrations due to quarantine may be contributing to or coinciding with a rise in mental health issues in these age groups</a:t>
            </a:r>
            <a:endParaRPr sz="1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335" name="Shape 335"/>
        <p:cNvGrpSpPr/>
        <p:nvPr/>
      </p:nvGrpSpPr>
      <p:grpSpPr>
        <a:xfrm>
          <a:off x="0" y="0"/>
          <a:ext cx="0" cy="0"/>
          <a:chOff x="0" y="0"/>
          <a:chExt cx="0" cy="0"/>
        </a:xfrm>
      </p:grpSpPr>
      <p:sp>
        <p:nvSpPr>
          <p:cNvPr id="336" name="Google Shape;336;p51"/>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Tableau Visualization</a:t>
            </a:r>
            <a:endParaRPr sz="700"/>
          </a:p>
        </p:txBody>
      </p:sp>
      <p:pic>
        <p:nvPicPr>
          <p:cNvPr id="337" name="Google Shape;337;p51"/>
          <p:cNvPicPr preferRelativeResize="0"/>
          <p:nvPr/>
        </p:nvPicPr>
        <p:blipFill>
          <a:blip r:embed="rId4">
            <a:alphaModFix/>
          </a:blip>
          <a:stretch>
            <a:fillRect/>
          </a:stretch>
        </p:blipFill>
        <p:spPr>
          <a:xfrm>
            <a:off x="210325" y="754712"/>
            <a:ext cx="8839199" cy="2215086"/>
          </a:xfrm>
          <a:prstGeom prst="rect">
            <a:avLst/>
          </a:prstGeom>
          <a:noFill/>
          <a:ln>
            <a:noFill/>
          </a:ln>
        </p:spPr>
      </p:pic>
      <p:pic>
        <p:nvPicPr>
          <p:cNvPr id="338" name="Google Shape;338;p51"/>
          <p:cNvPicPr preferRelativeResize="0"/>
          <p:nvPr/>
        </p:nvPicPr>
        <p:blipFill>
          <a:blip r:embed="rId5">
            <a:alphaModFix/>
          </a:blip>
          <a:stretch>
            <a:fillRect/>
          </a:stretch>
        </p:blipFill>
        <p:spPr>
          <a:xfrm>
            <a:off x="1118763" y="3191724"/>
            <a:ext cx="6975970" cy="1758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342" name="Shape 342"/>
        <p:cNvGrpSpPr/>
        <p:nvPr/>
      </p:nvGrpSpPr>
      <p:grpSpPr>
        <a:xfrm>
          <a:off x="0" y="0"/>
          <a:ext cx="0" cy="0"/>
          <a:chOff x="0" y="0"/>
          <a:chExt cx="0" cy="0"/>
        </a:xfrm>
      </p:grpSpPr>
      <p:sp>
        <p:nvSpPr>
          <p:cNvPr id="343" name="Google Shape;343;p52"/>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Conclusion</a:t>
            </a:r>
            <a:endParaRPr sz="700"/>
          </a:p>
        </p:txBody>
      </p:sp>
      <p:sp>
        <p:nvSpPr>
          <p:cNvPr id="344" name="Google Shape;344;p52"/>
          <p:cNvSpPr txBox="1"/>
          <p:nvPr/>
        </p:nvSpPr>
        <p:spPr>
          <a:xfrm>
            <a:off x="75300" y="961525"/>
            <a:ext cx="8896200" cy="2385900"/>
          </a:xfrm>
          <a:prstGeom prst="rect">
            <a:avLst/>
          </a:prstGeom>
          <a:noFill/>
          <a:ln>
            <a:noFill/>
          </a:ln>
        </p:spPr>
        <p:txBody>
          <a:bodyPr anchorCtr="0" anchor="t" bIns="91425" lIns="91425" spcFirstLastPara="1" rIns="91425" wrap="square" tIns="91425">
            <a:spAutoFit/>
          </a:bodyPr>
          <a:lstStyle/>
          <a:p>
            <a:pPr indent="-298450" lvl="0" marL="457200" rtl="0" algn="l">
              <a:lnSpc>
                <a:spcPct val="200000"/>
              </a:lnSpc>
              <a:spcBef>
                <a:spcPts val="0"/>
              </a:spcBef>
              <a:spcAft>
                <a:spcPts val="0"/>
              </a:spcAft>
              <a:buClr>
                <a:schemeClr val="lt1"/>
              </a:buClr>
              <a:buSzPts val="1100"/>
              <a:buChar char="●"/>
            </a:pPr>
            <a:r>
              <a:rPr lang="en" sz="1100">
                <a:solidFill>
                  <a:schemeClr val="lt1"/>
                </a:solidFill>
              </a:rPr>
              <a:t>Learned to use cloud-based data ingestion with Azure Data Factory for streamlined workflow.</a:t>
            </a:r>
            <a:endParaRPr sz="1100">
              <a:solidFill>
                <a:schemeClr val="lt1"/>
              </a:solidFill>
            </a:endParaRPr>
          </a:p>
          <a:p>
            <a:pPr indent="-298450" lvl="0" marL="457200" rtl="0" algn="l">
              <a:lnSpc>
                <a:spcPct val="200000"/>
              </a:lnSpc>
              <a:spcBef>
                <a:spcPts val="0"/>
              </a:spcBef>
              <a:spcAft>
                <a:spcPts val="0"/>
              </a:spcAft>
              <a:buClr>
                <a:schemeClr val="lt1"/>
              </a:buClr>
              <a:buSzPts val="1100"/>
              <a:buChar char="●"/>
            </a:pPr>
            <a:r>
              <a:rPr lang="en" sz="1100">
                <a:solidFill>
                  <a:schemeClr val="lt1"/>
                </a:solidFill>
              </a:rPr>
              <a:t>Gained hands-on experience in setting up and managing Azure Pipelines for data automation.</a:t>
            </a:r>
            <a:endParaRPr sz="1100">
              <a:solidFill>
                <a:schemeClr val="lt1"/>
              </a:solidFill>
            </a:endParaRPr>
          </a:p>
          <a:p>
            <a:pPr indent="-298450" lvl="0" marL="457200" rtl="0" algn="l">
              <a:lnSpc>
                <a:spcPct val="200000"/>
              </a:lnSpc>
              <a:spcBef>
                <a:spcPts val="0"/>
              </a:spcBef>
              <a:spcAft>
                <a:spcPts val="0"/>
              </a:spcAft>
              <a:buClr>
                <a:schemeClr val="lt1"/>
              </a:buClr>
              <a:buSzPts val="1100"/>
              <a:buChar char="●"/>
            </a:pPr>
            <a:r>
              <a:rPr lang="en" sz="1100">
                <a:solidFill>
                  <a:schemeClr val="lt1"/>
                </a:solidFill>
              </a:rPr>
              <a:t>Understood the application and management of data in both Azure SQL Database and Azure Cosmos DB.</a:t>
            </a:r>
            <a:endParaRPr sz="1100">
              <a:solidFill>
                <a:schemeClr val="lt1"/>
              </a:solidFill>
            </a:endParaRPr>
          </a:p>
          <a:p>
            <a:pPr indent="-298450" lvl="0" marL="457200" rtl="0" algn="l">
              <a:lnSpc>
                <a:spcPct val="200000"/>
              </a:lnSpc>
              <a:spcBef>
                <a:spcPts val="0"/>
              </a:spcBef>
              <a:spcAft>
                <a:spcPts val="0"/>
              </a:spcAft>
              <a:buClr>
                <a:schemeClr val="lt1"/>
              </a:buClr>
              <a:buSzPts val="1100"/>
              <a:buChar char="●"/>
            </a:pPr>
            <a:r>
              <a:rPr lang="en" sz="1100">
                <a:solidFill>
                  <a:schemeClr val="lt1"/>
                </a:solidFill>
              </a:rPr>
              <a:t>Explored the flexibility of ArangoDB for complex data structure management.</a:t>
            </a:r>
            <a:endParaRPr sz="1100">
              <a:solidFill>
                <a:schemeClr val="lt1"/>
              </a:solidFill>
            </a:endParaRPr>
          </a:p>
          <a:p>
            <a:pPr indent="-298450" lvl="0" marL="457200" rtl="0" algn="l">
              <a:lnSpc>
                <a:spcPct val="200000"/>
              </a:lnSpc>
              <a:spcBef>
                <a:spcPts val="0"/>
              </a:spcBef>
              <a:spcAft>
                <a:spcPts val="0"/>
              </a:spcAft>
              <a:buClr>
                <a:schemeClr val="lt1"/>
              </a:buClr>
              <a:buSzPts val="1100"/>
              <a:buChar char="●"/>
            </a:pPr>
            <a:r>
              <a:rPr lang="en" sz="1100">
                <a:solidFill>
                  <a:schemeClr val="lt1"/>
                </a:solidFill>
              </a:rPr>
              <a:t>Developed skills in data visualization and analytics with Tableau to make data-driven insights accessible.</a:t>
            </a:r>
            <a:endParaRPr sz="1100">
              <a:solidFill>
                <a:schemeClr val="lt1"/>
              </a:solidFill>
            </a:endParaRPr>
          </a:p>
          <a:p>
            <a:pPr indent="-298450" lvl="0" marL="457200" rtl="0" algn="l">
              <a:lnSpc>
                <a:spcPct val="200000"/>
              </a:lnSpc>
              <a:spcBef>
                <a:spcPts val="0"/>
              </a:spcBef>
              <a:spcAft>
                <a:spcPts val="0"/>
              </a:spcAft>
              <a:buClr>
                <a:schemeClr val="lt1"/>
              </a:buClr>
              <a:buSzPts val="1100"/>
              <a:buChar char="●"/>
            </a:pPr>
            <a:r>
              <a:rPr lang="en" sz="1100">
                <a:solidFill>
                  <a:schemeClr val="lt1"/>
                </a:solidFill>
              </a:rPr>
              <a:t>Acquired practical knowledge of building a full data pipeline from processing to visualization.</a:t>
            </a:r>
            <a:endParaRPr sz="1100">
              <a:solidFill>
                <a:schemeClr val="lt1"/>
              </a:solidFill>
            </a:endParaRPr>
          </a:p>
          <a:p>
            <a:pPr indent="-298450" lvl="0" marL="457200" rtl="0" algn="l">
              <a:lnSpc>
                <a:spcPct val="200000"/>
              </a:lnSpc>
              <a:spcBef>
                <a:spcPts val="0"/>
              </a:spcBef>
              <a:spcAft>
                <a:spcPts val="0"/>
              </a:spcAft>
              <a:buClr>
                <a:schemeClr val="lt1"/>
              </a:buClr>
              <a:buSzPts val="1100"/>
              <a:buChar char="●"/>
            </a:pPr>
            <a:r>
              <a:rPr lang="en" sz="1100">
                <a:solidFill>
                  <a:schemeClr val="lt1"/>
                </a:solidFill>
              </a:rPr>
              <a:t>Recognized the importance of multi-model databases and cloud services in the healthcare data analytics domain.</a:t>
            </a:r>
            <a:endParaRPr sz="11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nvSpPr>
        <p:spPr>
          <a:xfrm>
            <a:off x="609600" y="1323381"/>
            <a:ext cx="4072251" cy="1645771"/>
          </a:xfrm>
          <a:prstGeom prst="rect">
            <a:avLst/>
          </a:prstGeom>
          <a:noFill/>
          <a:ln>
            <a:noFill/>
          </a:ln>
        </p:spPr>
        <p:txBody>
          <a:bodyPr anchorCtr="0" anchor="t" bIns="0" lIns="0" spcFirstLastPara="1" rIns="0" wrap="square" tIns="0">
            <a:spAutoFit/>
          </a:bodyPr>
          <a:lstStyle/>
          <a:p>
            <a:pPr indent="0" lvl="1" marL="0" marR="0" rtl="0" algn="l">
              <a:lnSpc>
                <a:spcPct val="133310"/>
              </a:lnSpc>
              <a:spcBef>
                <a:spcPts val="0"/>
              </a:spcBef>
              <a:spcAft>
                <a:spcPts val="0"/>
              </a:spcAft>
              <a:buNone/>
            </a:pPr>
            <a:r>
              <a:rPr b="0" i="0" lang="en" sz="5000" u="none" cap="none" strike="noStrike">
                <a:solidFill>
                  <a:srgbClr val="2A303C"/>
                </a:solidFill>
                <a:latin typeface="Raleway Medium"/>
                <a:ea typeface="Raleway Medium"/>
                <a:cs typeface="Raleway Medium"/>
                <a:sym typeface="Raleway Medium"/>
              </a:rPr>
              <a:t>Thank you very much!</a:t>
            </a:r>
            <a:endParaRPr sz="700"/>
          </a:p>
        </p:txBody>
      </p:sp>
      <p:sp>
        <p:nvSpPr>
          <p:cNvPr id="350" name="Google Shape;350;p53"/>
          <p:cNvSpPr/>
          <p:nvPr/>
        </p:nvSpPr>
        <p:spPr>
          <a:xfrm>
            <a:off x="5933829" y="688268"/>
            <a:ext cx="2780704" cy="3766964"/>
          </a:xfrm>
          <a:custGeom>
            <a:rect b="b" l="l" r="r" t="t"/>
            <a:pathLst>
              <a:path extrusionOk="0" h="7533927" w="5561408">
                <a:moveTo>
                  <a:pt x="0" y="0"/>
                </a:moveTo>
                <a:lnTo>
                  <a:pt x="5561408" y="0"/>
                </a:lnTo>
                <a:lnTo>
                  <a:pt x="5561408" y="7533928"/>
                </a:lnTo>
                <a:lnTo>
                  <a:pt x="0" y="7533928"/>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155" name="Shape 155"/>
        <p:cNvGrpSpPr/>
        <p:nvPr/>
      </p:nvGrpSpPr>
      <p:grpSpPr>
        <a:xfrm>
          <a:off x="0" y="0"/>
          <a:ext cx="0" cy="0"/>
          <a:chOff x="0" y="0"/>
          <a:chExt cx="0" cy="0"/>
        </a:xfrm>
      </p:grpSpPr>
      <p:sp>
        <p:nvSpPr>
          <p:cNvPr id="156" name="Google Shape;156;p27"/>
          <p:cNvSpPr txBox="1"/>
          <p:nvPr/>
        </p:nvSpPr>
        <p:spPr>
          <a:xfrm>
            <a:off x="1991188" y="27146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b="0" i="0" lang="en" sz="2000" u="none" cap="none" strike="noStrike">
                <a:solidFill>
                  <a:srgbClr val="FFFFFF"/>
                </a:solidFill>
                <a:latin typeface="Raleway Medium"/>
                <a:ea typeface="Raleway Medium"/>
                <a:cs typeface="Raleway Medium"/>
                <a:sym typeface="Raleway Medium"/>
              </a:rPr>
              <a:t>ER Diagram (Relational + Document)</a:t>
            </a:r>
            <a:endParaRPr sz="700"/>
          </a:p>
        </p:txBody>
      </p:sp>
      <p:sp>
        <p:nvSpPr>
          <p:cNvPr id="157" name="Google Shape;157;p27"/>
          <p:cNvSpPr/>
          <p:nvPr/>
        </p:nvSpPr>
        <p:spPr>
          <a:xfrm>
            <a:off x="6438900" y="3295650"/>
            <a:ext cx="2514600" cy="1383642"/>
          </a:xfrm>
          <a:prstGeom prst="rect">
            <a:avLst/>
          </a:prstGeom>
          <a:solidFill>
            <a:srgbClr val="2A303C"/>
          </a:solidFill>
          <a:ln cap="flat" cmpd="sng" w="25400">
            <a:solidFill>
              <a:srgbClr val="2A303C"/>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58" name="Google Shape;158;p27"/>
          <p:cNvSpPr/>
          <p:nvPr/>
        </p:nvSpPr>
        <p:spPr>
          <a:xfrm>
            <a:off x="7467600" y="2701499"/>
            <a:ext cx="891429" cy="1383642"/>
          </a:xfrm>
          <a:prstGeom prst="rect">
            <a:avLst/>
          </a:prstGeom>
          <a:solidFill>
            <a:srgbClr val="2A303C"/>
          </a:solidFill>
          <a:ln cap="flat" cmpd="sng" w="25400">
            <a:solidFill>
              <a:srgbClr val="2A303C"/>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pic>
        <p:nvPicPr>
          <p:cNvPr descr="A screenshot of a computer&#10;&#10;Description automatically generated" id="159" name="Google Shape;159;p27"/>
          <p:cNvPicPr preferRelativeResize="0"/>
          <p:nvPr/>
        </p:nvPicPr>
        <p:blipFill rotWithShape="1">
          <a:blip r:embed="rId3">
            <a:alphaModFix/>
          </a:blip>
          <a:srcRect b="0" l="0" r="0" t="0"/>
          <a:stretch/>
        </p:blipFill>
        <p:spPr>
          <a:xfrm>
            <a:off x="1111450" y="981050"/>
            <a:ext cx="6649201" cy="3805125"/>
          </a:xfrm>
          <a:prstGeom prst="rect">
            <a:avLst/>
          </a:prstGeom>
          <a:noFill/>
          <a:ln>
            <a:noFill/>
          </a:ln>
        </p:spPr>
      </p:pic>
      <p:sp>
        <p:nvSpPr>
          <p:cNvPr id="160" name="Google Shape;160;p27"/>
          <p:cNvSpPr txBox="1"/>
          <p:nvPr/>
        </p:nvSpPr>
        <p:spPr>
          <a:xfrm>
            <a:off x="2024775" y="1167900"/>
            <a:ext cx="804600" cy="1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Calibri"/>
                <a:ea typeface="Calibri"/>
                <a:cs typeface="Calibri"/>
                <a:sym typeface="Calibri"/>
              </a:rPr>
              <a:t>Document</a:t>
            </a:r>
            <a:endParaRPr sz="7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164" name="Shape 164"/>
        <p:cNvGrpSpPr/>
        <p:nvPr/>
      </p:nvGrpSpPr>
      <p:grpSpPr>
        <a:xfrm>
          <a:off x="0" y="0"/>
          <a:ext cx="0" cy="0"/>
          <a:chOff x="0" y="0"/>
          <a:chExt cx="0" cy="0"/>
        </a:xfrm>
      </p:grpSpPr>
      <p:sp>
        <p:nvSpPr>
          <p:cNvPr id="165" name="Google Shape;165;p28"/>
          <p:cNvSpPr/>
          <p:nvPr/>
        </p:nvSpPr>
        <p:spPr>
          <a:xfrm>
            <a:off x="6438900" y="3295650"/>
            <a:ext cx="2514600" cy="1383600"/>
          </a:xfrm>
          <a:prstGeom prst="rect">
            <a:avLst/>
          </a:prstGeom>
          <a:solidFill>
            <a:srgbClr val="2A303C"/>
          </a:solidFill>
          <a:ln cap="flat" cmpd="sng" w="25400">
            <a:solidFill>
              <a:srgbClr val="2A303C"/>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66" name="Google Shape;166;p28"/>
          <p:cNvSpPr/>
          <p:nvPr/>
        </p:nvSpPr>
        <p:spPr>
          <a:xfrm>
            <a:off x="7467600" y="2701499"/>
            <a:ext cx="891300" cy="1383600"/>
          </a:xfrm>
          <a:prstGeom prst="rect">
            <a:avLst/>
          </a:prstGeom>
          <a:solidFill>
            <a:srgbClr val="2A303C"/>
          </a:solidFill>
          <a:ln cap="flat" cmpd="sng" w="25400">
            <a:solidFill>
              <a:srgbClr val="2A303C"/>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67" name="Google Shape;167;p28"/>
          <p:cNvSpPr/>
          <p:nvPr/>
        </p:nvSpPr>
        <p:spPr>
          <a:xfrm>
            <a:off x="2407538" y="720305"/>
            <a:ext cx="4328923" cy="4301583"/>
          </a:xfrm>
          <a:custGeom>
            <a:rect b="b" l="l" r="r" t="t"/>
            <a:pathLst>
              <a:path extrusionOk="0" h="8603165" w="8657846">
                <a:moveTo>
                  <a:pt x="0" y="0"/>
                </a:moveTo>
                <a:lnTo>
                  <a:pt x="8657846" y="0"/>
                </a:lnTo>
                <a:lnTo>
                  <a:pt x="8657846" y="8603165"/>
                </a:lnTo>
                <a:lnTo>
                  <a:pt x="0" y="8603165"/>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8" name="Google Shape;168;p28"/>
          <p:cNvSpPr txBox="1"/>
          <p:nvPr/>
        </p:nvSpPr>
        <p:spPr>
          <a:xfrm>
            <a:off x="1991188" y="27146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b="0" i="0" lang="en" sz="2000" u="none" cap="none" strike="noStrike">
                <a:solidFill>
                  <a:schemeClr val="lt1"/>
                </a:solidFill>
                <a:latin typeface="Raleway Medium"/>
                <a:ea typeface="Raleway Medium"/>
                <a:cs typeface="Raleway Medium"/>
                <a:sym typeface="Raleway Medium"/>
              </a:rPr>
              <a:t>ER Diagram (Graph)</a:t>
            </a:r>
            <a:endParaRPr sz="7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172" name="Shape 172"/>
        <p:cNvGrpSpPr/>
        <p:nvPr/>
      </p:nvGrpSpPr>
      <p:grpSpPr>
        <a:xfrm>
          <a:off x="0" y="0"/>
          <a:ext cx="0" cy="0"/>
          <a:chOff x="0" y="0"/>
          <a:chExt cx="0" cy="0"/>
        </a:xfrm>
      </p:grpSpPr>
      <p:sp>
        <p:nvSpPr>
          <p:cNvPr id="173" name="Google Shape;173;p29"/>
          <p:cNvSpPr txBox="1"/>
          <p:nvPr/>
        </p:nvSpPr>
        <p:spPr>
          <a:xfrm>
            <a:off x="1991189" y="271463"/>
            <a:ext cx="4889783" cy="242888"/>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b="0" i="0" lang="en" sz="2000" u="none" cap="none" strike="noStrike">
                <a:solidFill>
                  <a:srgbClr val="FFFFFF"/>
                </a:solidFill>
                <a:latin typeface="Raleway Medium"/>
                <a:ea typeface="Raleway Medium"/>
                <a:cs typeface="Raleway Medium"/>
                <a:sym typeface="Raleway Medium"/>
              </a:rPr>
              <a:t>Architecture Diagram</a:t>
            </a:r>
            <a:endParaRPr sz="700"/>
          </a:p>
        </p:txBody>
      </p:sp>
      <p:pic>
        <p:nvPicPr>
          <p:cNvPr id="174" name="Google Shape;174;p29"/>
          <p:cNvPicPr preferRelativeResize="0"/>
          <p:nvPr/>
        </p:nvPicPr>
        <p:blipFill>
          <a:blip r:embed="rId3">
            <a:alphaModFix/>
          </a:blip>
          <a:stretch>
            <a:fillRect/>
          </a:stretch>
        </p:blipFill>
        <p:spPr>
          <a:xfrm>
            <a:off x="756050" y="1081513"/>
            <a:ext cx="7718900" cy="3328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178" name="Shape 178"/>
        <p:cNvGrpSpPr/>
        <p:nvPr/>
      </p:nvGrpSpPr>
      <p:grpSpPr>
        <a:xfrm>
          <a:off x="0" y="0"/>
          <a:ext cx="0" cy="0"/>
          <a:chOff x="0" y="0"/>
          <a:chExt cx="0" cy="0"/>
        </a:xfrm>
      </p:grpSpPr>
      <p:sp>
        <p:nvSpPr>
          <p:cNvPr id="179" name="Google Shape;179;p30"/>
          <p:cNvSpPr txBox="1"/>
          <p:nvPr/>
        </p:nvSpPr>
        <p:spPr>
          <a:xfrm>
            <a:off x="266700" y="247650"/>
            <a:ext cx="8115300" cy="17700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 sz="2400">
                <a:solidFill>
                  <a:schemeClr val="lt1"/>
                </a:solidFill>
                <a:latin typeface="Helvetica Neue"/>
                <a:ea typeface="Helvetica Neue"/>
                <a:cs typeface="Helvetica Neue"/>
                <a:sym typeface="Helvetica Neue"/>
              </a:rPr>
              <a:t>Data Collection and Preprocessing</a:t>
            </a:r>
            <a:endParaRPr sz="700"/>
          </a:p>
          <a:p>
            <a:pPr indent="0" lvl="0" marL="0" marR="0" rtl="0" algn="l">
              <a:spcBef>
                <a:spcPts val="0"/>
              </a:spcBef>
              <a:spcAft>
                <a:spcPts val="0"/>
              </a:spcAft>
              <a:buNone/>
            </a:pPr>
            <a:r>
              <a:t/>
            </a:r>
            <a:endParaRPr sz="1000">
              <a:solidFill>
                <a:schemeClr val="lt1"/>
              </a:solidFill>
              <a:latin typeface="Helvetica Neue"/>
              <a:ea typeface="Helvetica Neue"/>
              <a:cs typeface="Helvetica Neue"/>
              <a:sym typeface="Helvetica Neue"/>
            </a:endParaRPr>
          </a:p>
          <a:p>
            <a:pPr indent="0" lvl="0" marL="0" marR="0" rtl="0" algn="l">
              <a:spcBef>
                <a:spcPts val="0"/>
              </a:spcBef>
              <a:spcAft>
                <a:spcPts val="0"/>
              </a:spcAft>
              <a:buNone/>
            </a:pPr>
            <a:r>
              <a:rPr lang="en" sz="1300">
                <a:solidFill>
                  <a:schemeClr val="lt1"/>
                </a:solidFill>
                <a:latin typeface="Helvetica Neue"/>
                <a:ea typeface="Helvetica Neue"/>
                <a:cs typeface="Helvetica Neue"/>
                <a:sym typeface="Helvetica Neue"/>
              </a:rPr>
              <a:t>We sourced our data from Kaggle and used Jupyter Notebooks for preprocessing. </a:t>
            </a:r>
            <a:endParaRPr sz="700"/>
          </a:p>
          <a:p>
            <a:pPr indent="0" lvl="0" marL="0" marR="0" rtl="0" algn="l">
              <a:spcBef>
                <a:spcPts val="0"/>
              </a:spcBef>
              <a:spcAft>
                <a:spcPts val="0"/>
              </a:spcAft>
              <a:buNone/>
            </a:pPr>
            <a:r>
              <a:t/>
            </a:r>
            <a:endParaRPr sz="1300">
              <a:solidFill>
                <a:schemeClr val="lt1"/>
              </a:solidFill>
              <a:latin typeface="Helvetica Neue"/>
              <a:ea typeface="Helvetica Neue"/>
              <a:cs typeface="Helvetica Neue"/>
              <a:sym typeface="Helvetica Neue"/>
            </a:endParaRPr>
          </a:p>
          <a:p>
            <a:pPr indent="0" lvl="0" marL="0" marR="0" rtl="0" algn="l">
              <a:spcBef>
                <a:spcPts val="0"/>
              </a:spcBef>
              <a:spcAft>
                <a:spcPts val="0"/>
              </a:spcAft>
              <a:buNone/>
            </a:pPr>
            <a:r>
              <a:rPr lang="en" sz="1300">
                <a:solidFill>
                  <a:schemeClr val="lt1"/>
                </a:solidFill>
                <a:latin typeface="Helvetica Neue"/>
                <a:ea typeface="Helvetica Neue"/>
                <a:cs typeface="Helvetica Neue"/>
                <a:sym typeface="Helvetica Neue"/>
              </a:rPr>
              <a:t>Steps included:</a:t>
            </a:r>
            <a:endParaRPr sz="700"/>
          </a:p>
          <a:p>
            <a:pPr indent="-82550" lvl="0" marL="0" marR="0" rtl="0" algn="l">
              <a:spcBef>
                <a:spcPts val="0"/>
              </a:spcBef>
              <a:spcAft>
                <a:spcPts val="0"/>
              </a:spcAft>
              <a:buClr>
                <a:schemeClr val="lt1"/>
              </a:buClr>
              <a:buSzPts val="1300"/>
              <a:buFont typeface="Arial"/>
              <a:buChar char="•"/>
            </a:pPr>
            <a:r>
              <a:rPr lang="en" sz="1300">
                <a:solidFill>
                  <a:schemeClr val="lt1"/>
                </a:solidFill>
                <a:latin typeface="Helvetica Neue"/>
                <a:ea typeface="Helvetica Neue"/>
                <a:cs typeface="Helvetica Neue"/>
                <a:sym typeface="Helvetica Neue"/>
              </a:rPr>
              <a:t>Cleaning data for inconsistencies (duplicates)</a:t>
            </a:r>
            <a:endParaRPr sz="700"/>
          </a:p>
          <a:p>
            <a:pPr indent="-82550" lvl="0" marL="0" marR="0" rtl="0" algn="l">
              <a:spcBef>
                <a:spcPts val="0"/>
              </a:spcBef>
              <a:spcAft>
                <a:spcPts val="0"/>
              </a:spcAft>
              <a:buClr>
                <a:schemeClr val="lt1"/>
              </a:buClr>
              <a:buSzPts val="1300"/>
              <a:buFont typeface="Arial"/>
              <a:buChar char="•"/>
            </a:pPr>
            <a:r>
              <a:rPr lang="en" sz="1300">
                <a:solidFill>
                  <a:schemeClr val="lt1"/>
                </a:solidFill>
                <a:latin typeface="Helvetica Neue"/>
                <a:ea typeface="Helvetica Neue"/>
                <a:cs typeface="Helvetica Neue"/>
                <a:sym typeface="Helvetica Neue"/>
              </a:rPr>
              <a:t>Handling missing values (null values)</a:t>
            </a:r>
            <a:endParaRPr sz="700"/>
          </a:p>
          <a:p>
            <a:pPr indent="-82550" lvl="0" marL="0" marR="0" rtl="0" algn="l">
              <a:spcBef>
                <a:spcPts val="0"/>
              </a:spcBef>
              <a:spcAft>
                <a:spcPts val="0"/>
              </a:spcAft>
              <a:buClr>
                <a:schemeClr val="lt1"/>
              </a:buClr>
              <a:buSzPts val="1300"/>
              <a:buFont typeface="Arial"/>
              <a:buChar char="•"/>
            </a:pPr>
            <a:r>
              <a:rPr lang="en" sz="1300">
                <a:solidFill>
                  <a:schemeClr val="lt1"/>
                </a:solidFill>
                <a:latin typeface="Helvetica Neue"/>
                <a:ea typeface="Helvetica Neue"/>
                <a:cs typeface="Helvetica Neue"/>
                <a:sym typeface="Helvetica Neue"/>
              </a:rPr>
              <a:t>Normalizing data for analysis </a:t>
            </a:r>
            <a:endParaRPr sz="700"/>
          </a:p>
        </p:txBody>
      </p:sp>
      <p:pic>
        <p:nvPicPr>
          <p:cNvPr descr="A screenshot of a computer&#10;&#10;Description automatically generated" id="180" name="Google Shape;180;p30"/>
          <p:cNvPicPr preferRelativeResize="0"/>
          <p:nvPr/>
        </p:nvPicPr>
        <p:blipFill rotWithShape="1">
          <a:blip r:embed="rId3">
            <a:alphaModFix/>
          </a:blip>
          <a:srcRect b="0" l="0" r="0" t="0"/>
          <a:stretch/>
        </p:blipFill>
        <p:spPr>
          <a:xfrm>
            <a:off x="535000" y="2261300"/>
            <a:ext cx="7058698" cy="2418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184" name="Shape 184"/>
        <p:cNvGrpSpPr/>
        <p:nvPr/>
      </p:nvGrpSpPr>
      <p:grpSpPr>
        <a:xfrm>
          <a:off x="0" y="0"/>
          <a:ext cx="0" cy="0"/>
          <a:chOff x="0" y="0"/>
          <a:chExt cx="0" cy="0"/>
        </a:xfrm>
      </p:grpSpPr>
      <p:pic>
        <p:nvPicPr>
          <p:cNvPr descr="A screenshot of a computer&#10;&#10;Description automatically generated" id="185" name="Google Shape;185;p31"/>
          <p:cNvPicPr preferRelativeResize="0"/>
          <p:nvPr/>
        </p:nvPicPr>
        <p:blipFill rotWithShape="1">
          <a:blip r:embed="rId3">
            <a:alphaModFix/>
          </a:blip>
          <a:srcRect b="0" l="0" r="60542" t="0"/>
          <a:stretch/>
        </p:blipFill>
        <p:spPr>
          <a:xfrm>
            <a:off x="1589750" y="107325"/>
            <a:ext cx="2283651" cy="2352501"/>
          </a:xfrm>
          <a:prstGeom prst="rect">
            <a:avLst/>
          </a:prstGeom>
          <a:noFill/>
          <a:ln>
            <a:noFill/>
          </a:ln>
        </p:spPr>
      </p:pic>
      <p:pic>
        <p:nvPicPr>
          <p:cNvPr descr="A screenshot of a computer&#10;&#10;Description automatically generated" id="186" name="Google Shape;186;p31"/>
          <p:cNvPicPr preferRelativeResize="0"/>
          <p:nvPr/>
        </p:nvPicPr>
        <p:blipFill rotWithShape="1">
          <a:blip r:embed="rId4">
            <a:alphaModFix/>
          </a:blip>
          <a:srcRect b="0" l="0" r="67674" t="0"/>
          <a:stretch/>
        </p:blipFill>
        <p:spPr>
          <a:xfrm>
            <a:off x="4768475" y="107325"/>
            <a:ext cx="2334547" cy="2352501"/>
          </a:xfrm>
          <a:prstGeom prst="rect">
            <a:avLst/>
          </a:prstGeom>
          <a:noFill/>
          <a:ln>
            <a:noFill/>
          </a:ln>
        </p:spPr>
      </p:pic>
      <p:pic>
        <p:nvPicPr>
          <p:cNvPr descr="A screenshot of a computer&#10;&#10;Description automatically generated" id="187" name="Google Shape;187;p31"/>
          <p:cNvPicPr preferRelativeResize="0"/>
          <p:nvPr/>
        </p:nvPicPr>
        <p:blipFill rotWithShape="1">
          <a:blip r:embed="rId5">
            <a:alphaModFix/>
          </a:blip>
          <a:srcRect b="0" l="0" r="0" t="0"/>
          <a:stretch/>
        </p:blipFill>
        <p:spPr>
          <a:xfrm>
            <a:off x="1176600" y="2612050"/>
            <a:ext cx="6689398" cy="2352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191" name="Shape 191"/>
        <p:cNvGrpSpPr/>
        <p:nvPr/>
      </p:nvGrpSpPr>
      <p:grpSpPr>
        <a:xfrm>
          <a:off x="0" y="0"/>
          <a:ext cx="0" cy="0"/>
          <a:chOff x="0" y="0"/>
          <a:chExt cx="0" cy="0"/>
        </a:xfrm>
      </p:grpSpPr>
      <p:pic>
        <p:nvPicPr>
          <p:cNvPr descr="A screenshot of a computer&#10;&#10;Description automatically generated" id="192" name="Google Shape;192;p32"/>
          <p:cNvPicPr preferRelativeResize="0"/>
          <p:nvPr/>
        </p:nvPicPr>
        <p:blipFill rotWithShape="1">
          <a:blip r:embed="rId3">
            <a:alphaModFix/>
          </a:blip>
          <a:srcRect b="0" l="0" r="0" t="0"/>
          <a:stretch/>
        </p:blipFill>
        <p:spPr>
          <a:xfrm>
            <a:off x="709000" y="936625"/>
            <a:ext cx="7862048" cy="3408651"/>
          </a:xfrm>
          <a:prstGeom prst="rect">
            <a:avLst/>
          </a:prstGeom>
          <a:noFill/>
          <a:ln>
            <a:noFill/>
          </a:ln>
        </p:spPr>
      </p:pic>
      <p:sp>
        <p:nvSpPr>
          <p:cNvPr id="193" name="Google Shape;193;p32"/>
          <p:cNvSpPr txBox="1"/>
          <p:nvPr/>
        </p:nvSpPr>
        <p:spPr>
          <a:xfrm>
            <a:off x="1991188" y="27146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Resources</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03C"/>
        </a:solidFill>
      </p:bgPr>
    </p:bg>
    <p:spTree>
      <p:nvGrpSpPr>
        <p:cNvPr id="197" name="Shape 197"/>
        <p:cNvGrpSpPr/>
        <p:nvPr/>
      </p:nvGrpSpPr>
      <p:grpSpPr>
        <a:xfrm>
          <a:off x="0" y="0"/>
          <a:ext cx="0" cy="0"/>
          <a:chOff x="0" y="0"/>
          <a:chExt cx="0" cy="0"/>
        </a:xfrm>
      </p:grpSpPr>
      <p:pic>
        <p:nvPicPr>
          <p:cNvPr descr="A screenshot of a computer&#10;&#10;Description automatically generated" id="198" name="Google Shape;198;p33"/>
          <p:cNvPicPr preferRelativeResize="0"/>
          <p:nvPr/>
        </p:nvPicPr>
        <p:blipFill rotWithShape="1">
          <a:blip r:embed="rId3">
            <a:alphaModFix/>
          </a:blip>
          <a:srcRect b="0" l="0" r="35761" t="0"/>
          <a:stretch/>
        </p:blipFill>
        <p:spPr>
          <a:xfrm>
            <a:off x="326350" y="1022287"/>
            <a:ext cx="3373051" cy="3520949"/>
          </a:xfrm>
          <a:prstGeom prst="rect">
            <a:avLst/>
          </a:prstGeom>
          <a:noFill/>
          <a:ln>
            <a:noFill/>
          </a:ln>
        </p:spPr>
      </p:pic>
      <p:pic>
        <p:nvPicPr>
          <p:cNvPr descr="A screenshot of a computer&#10;&#10;Description automatically generated" id="199" name="Google Shape;199;p33"/>
          <p:cNvPicPr preferRelativeResize="0"/>
          <p:nvPr/>
        </p:nvPicPr>
        <p:blipFill rotWithShape="1">
          <a:blip r:embed="rId4">
            <a:alphaModFix/>
          </a:blip>
          <a:srcRect b="0" l="0" r="0" t="0"/>
          <a:stretch/>
        </p:blipFill>
        <p:spPr>
          <a:xfrm>
            <a:off x="3950050" y="1022275"/>
            <a:ext cx="4976300" cy="3251376"/>
          </a:xfrm>
          <a:prstGeom prst="rect">
            <a:avLst/>
          </a:prstGeom>
          <a:noFill/>
          <a:ln>
            <a:noFill/>
          </a:ln>
        </p:spPr>
      </p:pic>
      <p:sp>
        <p:nvSpPr>
          <p:cNvPr id="200" name="Google Shape;200;p33"/>
          <p:cNvSpPr txBox="1"/>
          <p:nvPr/>
        </p:nvSpPr>
        <p:spPr>
          <a:xfrm>
            <a:off x="1980313" y="336713"/>
            <a:ext cx="4889700" cy="277200"/>
          </a:xfrm>
          <a:prstGeom prst="rect">
            <a:avLst/>
          </a:prstGeom>
          <a:noFill/>
          <a:ln>
            <a:noFill/>
          </a:ln>
        </p:spPr>
        <p:txBody>
          <a:bodyPr anchorCtr="0" anchor="t" bIns="0" lIns="0" spcFirstLastPara="1" rIns="0" wrap="square" tIns="0">
            <a:spAutoFit/>
          </a:bodyPr>
          <a:lstStyle/>
          <a:p>
            <a:pPr indent="0" lvl="1" marL="0" marR="0" rtl="0" algn="ctr">
              <a:lnSpc>
                <a:spcPct val="89997"/>
              </a:lnSpc>
              <a:spcBef>
                <a:spcPts val="0"/>
              </a:spcBef>
              <a:spcAft>
                <a:spcPts val="0"/>
              </a:spcAft>
              <a:buNone/>
            </a:pPr>
            <a:r>
              <a:rPr lang="en" sz="2000">
                <a:solidFill>
                  <a:srgbClr val="FFFFFF"/>
                </a:solidFill>
                <a:latin typeface="Raleway Medium"/>
                <a:ea typeface="Raleway Medium"/>
                <a:cs typeface="Raleway Medium"/>
                <a:sym typeface="Raleway Medium"/>
              </a:rPr>
              <a:t>Azure Storage Account</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